
<file path=[Content_Types].xml><?xml version="1.0" encoding="utf-8"?>
<Types xmlns="http://schemas.openxmlformats.org/package/2006/content-types">
  <Default Extension="png" ContentType="image/png"/>
  <Default Extension="jfif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67FBB-CD14-4263-A133-E52F35B5AA84}" type="datetimeFigureOut">
              <a:rPr lang="en-US" smtClean="0"/>
              <a:t>6/16/2023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67C57-B18E-409A-B276-F02774E4D5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697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67FBB-CD14-4263-A133-E52F35B5AA84}" type="datetimeFigureOut">
              <a:rPr lang="en-US" smtClean="0"/>
              <a:t>6/16/2023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67C57-B18E-409A-B276-F02774E4D5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144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67FBB-CD14-4263-A133-E52F35B5AA84}" type="datetimeFigureOut">
              <a:rPr lang="en-US" smtClean="0"/>
              <a:t>6/16/2023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67C57-B18E-409A-B276-F02774E4D5D9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622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67FBB-CD14-4263-A133-E52F35B5AA84}" type="datetimeFigureOut">
              <a:rPr lang="en-US" smtClean="0"/>
              <a:t>6/16/2023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67C57-B18E-409A-B276-F02774E4D5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4427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67FBB-CD14-4263-A133-E52F35B5AA84}" type="datetimeFigureOut">
              <a:rPr lang="en-US" smtClean="0"/>
              <a:t>6/16/2023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67C57-B18E-409A-B276-F02774E4D5D9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585296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67FBB-CD14-4263-A133-E52F35B5AA84}" type="datetimeFigureOut">
              <a:rPr lang="en-US" smtClean="0"/>
              <a:t>6/16/2023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67C57-B18E-409A-B276-F02774E4D5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1581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67FBB-CD14-4263-A133-E52F35B5AA84}" type="datetimeFigureOut">
              <a:rPr lang="en-US" smtClean="0"/>
              <a:t>6/16/2023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67C57-B18E-409A-B276-F02774E4D5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6052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67FBB-CD14-4263-A133-E52F35B5AA84}" type="datetimeFigureOut">
              <a:rPr lang="en-US" smtClean="0"/>
              <a:t>6/16/2023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67C57-B18E-409A-B276-F02774E4D5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2492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67FBB-CD14-4263-A133-E52F35B5AA84}" type="datetimeFigureOut">
              <a:rPr lang="en-US" smtClean="0"/>
              <a:t>6/16/2023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67C57-B18E-409A-B276-F02774E4D5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949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67FBB-CD14-4263-A133-E52F35B5AA84}" type="datetimeFigureOut">
              <a:rPr lang="en-US" smtClean="0"/>
              <a:t>6/16/2023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67C57-B18E-409A-B276-F02774E4D5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7460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67FBB-CD14-4263-A133-E52F35B5AA84}" type="datetimeFigureOut">
              <a:rPr lang="en-US" smtClean="0"/>
              <a:t>6/16/2023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67C57-B18E-409A-B276-F02774E4D5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793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67FBB-CD14-4263-A133-E52F35B5AA84}" type="datetimeFigureOut">
              <a:rPr lang="en-US" smtClean="0"/>
              <a:t>6/16/2023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67C57-B18E-409A-B276-F02774E4D5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652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67FBB-CD14-4263-A133-E52F35B5AA84}" type="datetimeFigureOut">
              <a:rPr lang="en-US" smtClean="0"/>
              <a:t>6/16/2023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67C57-B18E-409A-B276-F02774E4D5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760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67FBB-CD14-4263-A133-E52F35B5AA84}" type="datetimeFigureOut">
              <a:rPr lang="en-US" smtClean="0"/>
              <a:t>6/16/2023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67C57-B18E-409A-B276-F02774E4D5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954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67FBB-CD14-4263-A133-E52F35B5AA84}" type="datetimeFigureOut">
              <a:rPr lang="en-US" smtClean="0"/>
              <a:t>6/16/2023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67C57-B18E-409A-B276-F02774E4D5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404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67FBB-CD14-4263-A133-E52F35B5AA84}" type="datetimeFigureOut">
              <a:rPr lang="en-US" smtClean="0"/>
              <a:t>6/16/2023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67C57-B18E-409A-B276-F02774E4D5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903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D67FBB-CD14-4263-A133-E52F35B5AA84}" type="datetimeFigureOut">
              <a:rPr lang="en-US" smtClean="0"/>
              <a:t>6/16/2023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DC67C57-B18E-409A-B276-F02774E4D5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287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png"/><Relationship Id="rId4" Type="http://schemas.openxmlformats.org/officeDocument/2006/relationships/image" Target="../media/image4.jf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95902" y="2857500"/>
            <a:ext cx="60403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Bahnschrift SemiCondensed" panose="020B0502040204020203" pitchFamily="34" charset="0"/>
                <a:cs typeface="2  Roya" panose="00000400000000000000" pitchFamily="2" charset="-78"/>
              </a:rPr>
              <a:t>AVR Course</a:t>
            </a:r>
          </a:p>
          <a:p>
            <a:pPr algn="ctr"/>
            <a:r>
              <a:rPr lang="en-US" sz="4000" b="1" dirty="0" smtClean="0">
                <a:latin typeface="Bahnschrift SemiCondensed" panose="020B0502040204020203" pitchFamily="34" charset="0"/>
                <a:cs typeface="2  Roya" panose="00000400000000000000" pitchFamily="2" charset="-78"/>
              </a:rPr>
              <a:t>Modbus RTU</a:t>
            </a:r>
            <a:endParaRPr lang="en-US" sz="4000" b="1" dirty="0">
              <a:latin typeface="Bahnschrift SemiCondensed" panose="020B0502040204020203" pitchFamily="34" charset="0"/>
              <a:cs typeface="2  Roya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2931" y="241584"/>
            <a:ext cx="1346259" cy="13462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3490546" y="5955322"/>
            <a:ext cx="3851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Bahnschrift SemiCondensed" panose="020B0502040204020203" pitchFamily="34" charset="0"/>
                <a:cs typeface="2  Roya" panose="00000400000000000000" pitchFamily="2" charset="-78"/>
              </a:rPr>
              <a:t>Hossein Zivarian</a:t>
            </a:r>
            <a:endParaRPr lang="en-US" sz="2400" dirty="0">
              <a:latin typeface="Bahnschrift SemiCondensed" panose="020B0502040204020203" pitchFamily="34" charset="0"/>
              <a:cs typeface="2  Ro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013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254981" y="430823"/>
            <a:ext cx="9064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Bahnschrift SemiCondensed" panose="020B0502040204020203" pitchFamily="34" charset="0"/>
                <a:cs typeface="2  Roya" panose="00000400000000000000" pitchFamily="2" charset="-78"/>
              </a:rPr>
              <a:t>Function Code 04 (Read Input Registers)</a:t>
            </a:r>
            <a:endParaRPr lang="en-US" sz="4000" b="1" dirty="0">
              <a:latin typeface="Bahnschrift SemiCondensed" panose="020B0502040204020203" pitchFamily="34" charset="0"/>
              <a:cs typeface="2  Roya" panose="00000400000000000000" pitchFamily="2" charset="-78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589084" y="1969477"/>
            <a:ext cx="852854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Slave Address</a:t>
            </a:r>
            <a:endParaRPr lang="en-US" sz="1400" dirty="0"/>
          </a:p>
        </p:txBody>
      </p:sp>
      <p:sp>
        <p:nvSpPr>
          <p:cNvPr id="36" name="Rectangle 35"/>
          <p:cNvSpPr/>
          <p:nvPr/>
        </p:nvSpPr>
        <p:spPr>
          <a:xfrm>
            <a:off x="1441938" y="1969477"/>
            <a:ext cx="984738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Function Code</a:t>
            </a:r>
            <a:endParaRPr lang="en-US" sz="1400" dirty="0"/>
          </a:p>
        </p:txBody>
      </p:sp>
      <p:sp>
        <p:nvSpPr>
          <p:cNvPr id="37" name="Rectangle 36"/>
          <p:cNvSpPr/>
          <p:nvPr/>
        </p:nvSpPr>
        <p:spPr>
          <a:xfrm>
            <a:off x="2426676" y="1969477"/>
            <a:ext cx="102869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Starting Address Hi</a:t>
            </a:r>
            <a:endParaRPr lang="en-US" sz="1400" dirty="0"/>
          </a:p>
        </p:txBody>
      </p:sp>
      <p:sp>
        <p:nvSpPr>
          <p:cNvPr id="38" name="Rectangle 37"/>
          <p:cNvSpPr/>
          <p:nvPr/>
        </p:nvSpPr>
        <p:spPr>
          <a:xfrm>
            <a:off x="3455375" y="1969477"/>
            <a:ext cx="105507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Starting Address Lo</a:t>
            </a:r>
            <a:endParaRPr lang="en-US" sz="1400" dirty="0"/>
          </a:p>
        </p:txBody>
      </p:sp>
      <p:sp>
        <p:nvSpPr>
          <p:cNvPr id="39" name="Rectangle 38"/>
          <p:cNvSpPr/>
          <p:nvPr/>
        </p:nvSpPr>
        <p:spPr>
          <a:xfrm>
            <a:off x="4510454" y="1969477"/>
            <a:ext cx="105507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No. of Points Hi</a:t>
            </a:r>
            <a:endParaRPr lang="en-US" sz="1400" dirty="0"/>
          </a:p>
        </p:txBody>
      </p:sp>
      <p:sp>
        <p:nvSpPr>
          <p:cNvPr id="40" name="Rectangle 39"/>
          <p:cNvSpPr/>
          <p:nvPr/>
        </p:nvSpPr>
        <p:spPr>
          <a:xfrm>
            <a:off x="5565533" y="1969477"/>
            <a:ext cx="105507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No. of Points Lo</a:t>
            </a:r>
            <a:endParaRPr lang="en-US" sz="1400" dirty="0"/>
          </a:p>
        </p:txBody>
      </p:sp>
      <p:sp>
        <p:nvSpPr>
          <p:cNvPr id="41" name="Rectangle 40"/>
          <p:cNvSpPr/>
          <p:nvPr/>
        </p:nvSpPr>
        <p:spPr>
          <a:xfrm>
            <a:off x="6620612" y="1969477"/>
            <a:ext cx="685795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CRC Hi</a:t>
            </a:r>
            <a:endParaRPr lang="en-US" sz="1400" dirty="0"/>
          </a:p>
        </p:txBody>
      </p:sp>
      <p:sp>
        <p:nvSpPr>
          <p:cNvPr id="42" name="Rectangle 41"/>
          <p:cNvSpPr/>
          <p:nvPr/>
        </p:nvSpPr>
        <p:spPr>
          <a:xfrm>
            <a:off x="7306407" y="1969477"/>
            <a:ext cx="685795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CRC Lo</a:t>
            </a:r>
            <a:endParaRPr lang="en-US" sz="1400" dirty="0"/>
          </a:p>
        </p:txBody>
      </p:sp>
      <p:sp>
        <p:nvSpPr>
          <p:cNvPr id="43" name="Rectangle 42"/>
          <p:cNvSpPr/>
          <p:nvPr/>
        </p:nvSpPr>
        <p:spPr>
          <a:xfrm>
            <a:off x="518823" y="1485873"/>
            <a:ext cx="7970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Query</a:t>
            </a:r>
            <a:endParaRPr lang="en-US" dirty="0"/>
          </a:p>
        </p:txBody>
      </p:sp>
      <p:sp>
        <p:nvSpPr>
          <p:cNvPr id="44" name="Rectangle 43"/>
          <p:cNvSpPr/>
          <p:nvPr/>
        </p:nvSpPr>
        <p:spPr>
          <a:xfrm>
            <a:off x="589084" y="3894992"/>
            <a:ext cx="852854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Slave Address</a:t>
            </a:r>
            <a:endParaRPr lang="en-US" sz="1400" dirty="0"/>
          </a:p>
        </p:txBody>
      </p:sp>
      <p:sp>
        <p:nvSpPr>
          <p:cNvPr id="45" name="Rectangle 44"/>
          <p:cNvSpPr/>
          <p:nvPr/>
        </p:nvSpPr>
        <p:spPr>
          <a:xfrm>
            <a:off x="1441938" y="3894992"/>
            <a:ext cx="984738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Function Code</a:t>
            </a:r>
            <a:endParaRPr lang="en-US" sz="1400" dirty="0"/>
          </a:p>
        </p:txBody>
      </p:sp>
      <p:sp>
        <p:nvSpPr>
          <p:cNvPr id="46" name="Rectangle 45"/>
          <p:cNvSpPr/>
          <p:nvPr/>
        </p:nvSpPr>
        <p:spPr>
          <a:xfrm>
            <a:off x="2426676" y="3894992"/>
            <a:ext cx="102869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Byte Count</a:t>
            </a:r>
            <a:endParaRPr lang="en-US" sz="1400" dirty="0"/>
          </a:p>
        </p:txBody>
      </p:sp>
      <p:sp>
        <p:nvSpPr>
          <p:cNvPr id="47" name="Rectangle 46"/>
          <p:cNvSpPr/>
          <p:nvPr/>
        </p:nvSpPr>
        <p:spPr>
          <a:xfrm>
            <a:off x="3455375" y="3894992"/>
            <a:ext cx="3165237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Data</a:t>
            </a:r>
            <a:endParaRPr lang="en-US" sz="1400" dirty="0"/>
          </a:p>
        </p:txBody>
      </p:sp>
      <p:sp>
        <p:nvSpPr>
          <p:cNvPr id="48" name="Rectangle 47"/>
          <p:cNvSpPr/>
          <p:nvPr/>
        </p:nvSpPr>
        <p:spPr>
          <a:xfrm>
            <a:off x="6620612" y="3894992"/>
            <a:ext cx="685795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CRC Hi</a:t>
            </a:r>
            <a:endParaRPr lang="en-US" sz="1400" dirty="0"/>
          </a:p>
        </p:txBody>
      </p:sp>
      <p:sp>
        <p:nvSpPr>
          <p:cNvPr id="49" name="Rectangle 48"/>
          <p:cNvSpPr/>
          <p:nvPr/>
        </p:nvSpPr>
        <p:spPr>
          <a:xfrm>
            <a:off x="7306407" y="3894992"/>
            <a:ext cx="685795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CRC Lo</a:t>
            </a:r>
            <a:endParaRPr lang="en-US" sz="1400" dirty="0"/>
          </a:p>
        </p:txBody>
      </p:sp>
      <p:sp>
        <p:nvSpPr>
          <p:cNvPr id="50" name="Rectangle 49"/>
          <p:cNvSpPr/>
          <p:nvPr/>
        </p:nvSpPr>
        <p:spPr>
          <a:xfrm>
            <a:off x="589084" y="3411388"/>
            <a:ext cx="11274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Response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589084" y="2426677"/>
            <a:ext cx="852854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>
                <a:solidFill>
                  <a:srgbClr val="292929"/>
                </a:solidFill>
                <a:latin typeface="source-serif-pro"/>
              </a:rPr>
              <a:t>11</a:t>
            </a:r>
            <a:endParaRPr lang="en-US" sz="1400" dirty="0"/>
          </a:p>
        </p:txBody>
      </p:sp>
      <p:sp>
        <p:nvSpPr>
          <p:cNvPr id="52" name="Rectangle 51"/>
          <p:cNvSpPr/>
          <p:nvPr/>
        </p:nvSpPr>
        <p:spPr>
          <a:xfrm>
            <a:off x="1441938" y="2426677"/>
            <a:ext cx="984738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04</a:t>
            </a:r>
            <a:endParaRPr lang="en-US" sz="1400" dirty="0"/>
          </a:p>
        </p:txBody>
      </p:sp>
      <p:sp>
        <p:nvSpPr>
          <p:cNvPr id="53" name="Rectangle 52"/>
          <p:cNvSpPr/>
          <p:nvPr/>
        </p:nvSpPr>
        <p:spPr>
          <a:xfrm>
            <a:off x="2439866" y="2426677"/>
            <a:ext cx="102869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>
                <a:solidFill>
                  <a:srgbClr val="292929"/>
                </a:solidFill>
                <a:latin typeface="source-serif-pro"/>
              </a:rPr>
              <a:t>00</a:t>
            </a:r>
            <a:endParaRPr lang="en-US" sz="1400" dirty="0"/>
          </a:p>
        </p:txBody>
      </p:sp>
      <p:sp>
        <p:nvSpPr>
          <p:cNvPr id="54" name="Rectangle 53"/>
          <p:cNvSpPr/>
          <p:nvPr/>
        </p:nvSpPr>
        <p:spPr>
          <a:xfrm>
            <a:off x="3455375" y="2426677"/>
            <a:ext cx="105507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08</a:t>
            </a:r>
            <a:endParaRPr lang="en-US" sz="1400" dirty="0"/>
          </a:p>
        </p:txBody>
      </p:sp>
      <p:sp>
        <p:nvSpPr>
          <p:cNvPr id="55" name="Rectangle 54"/>
          <p:cNvSpPr/>
          <p:nvPr/>
        </p:nvSpPr>
        <p:spPr>
          <a:xfrm>
            <a:off x="4510454" y="2426677"/>
            <a:ext cx="105507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>
                <a:solidFill>
                  <a:srgbClr val="292929"/>
                </a:solidFill>
                <a:latin typeface="source-serif-pro"/>
              </a:rPr>
              <a:t>00</a:t>
            </a:r>
            <a:endParaRPr lang="en-US" sz="1400" dirty="0"/>
          </a:p>
        </p:txBody>
      </p:sp>
      <p:sp>
        <p:nvSpPr>
          <p:cNvPr id="56" name="Rectangle 55"/>
          <p:cNvSpPr/>
          <p:nvPr/>
        </p:nvSpPr>
        <p:spPr>
          <a:xfrm>
            <a:off x="5565533" y="2426677"/>
            <a:ext cx="105507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01</a:t>
            </a:r>
            <a:endParaRPr lang="en-US" sz="1400" dirty="0"/>
          </a:p>
        </p:txBody>
      </p:sp>
      <p:sp>
        <p:nvSpPr>
          <p:cNvPr id="57" name="Rectangle 56"/>
          <p:cNvSpPr/>
          <p:nvPr/>
        </p:nvSpPr>
        <p:spPr>
          <a:xfrm>
            <a:off x="6620612" y="2426677"/>
            <a:ext cx="685795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B2</a:t>
            </a:r>
            <a:endParaRPr lang="en-US" sz="1400" dirty="0"/>
          </a:p>
        </p:txBody>
      </p:sp>
      <p:sp>
        <p:nvSpPr>
          <p:cNvPr id="58" name="Rectangle 57"/>
          <p:cNvSpPr/>
          <p:nvPr/>
        </p:nvSpPr>
        <p:spPr>
          <a:xfrm>
            <a:off x="7306407" y="2426677"/>
            <a:ext cx="685795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  98</a:t>
            </a:r>
            <a:endParaRPr lang="en-US" sz="1400" dirty="0"/>
          </a:p>
        </p:txBody>
      </p:sp>
      <p:sp>
        <p:nvSpPr>
          <p:cNvPr id="59" name="Rectangle 58"/>
          <p:cNvSpPr/>
          <p:nvPr/>
        </p:nvSpPr>
        <p:spPr>
          <a:xfrm>
            <a:off x="589084" y="4352192"/>
            <a:ext cx="852854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>
                <a:solidFill>
                  <a:srgbClr val="292929"/>
                </a:solidFill>
                <a:latin typeface="source-serif-pro"/>
              </a:rPr>
              <a:t>11</a:t>
            </a:r>
            <a:endParaRPr lang="en-US" sz="1400" dirty="0"/>
          </a:p>
        </p:txBody>
      </p:sp>
      <p:sp>
        <p:nvSpPr>
          <p:cNvPr id="60" name="Rectangle 59"/>
          <p:cNvSpPr/>
          <p:nvPr/>
        </p:nvSpPr>
        <p:spPr>
          <a:xfrm>
            <a:off x="1441938" y="4352192"/>
            <a:ext cx="984738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04</a:t>
            </a:r>
            <a:endParaRPr lang="en-US" sz="1400" dirty="0"/>
          </a:p>
        </p:txBody>
      </p:sp>
      <p:sp>
        <p:nvSpPr>
          <p:cNvPr id="61" name="Rectangle 60"/>
          <p:cNvSpPr/>
          <p:nvPr/>
        </p:nvSpPr>
        <p:spPr>
          <a:xfrm>
            <a:off x="2426676" y="4352192"/>
            <a:ext cx="102869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02</a:t>
            </a:r>
            <a:endParaRPr lang="en-US" sz="1400" dirty="0"/>
          </a:p>
        </p:txBody>
      </p:sp>
      <p:sp>
        <p:nvSpPr>
          <p:cNvPr id="62" name="Rectangle 61"/>
          <p:cNvSpPr/>
          <p:nvPr/>
        </p:nvSpPr>
        <p:spPr>
          <a:xfrm>
            <a:off x="3455375" y="4352192"/>
            <a:ext cx="3165237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 smtClean="0"/>
              <a:t>000A </a:t>
            </a:r>
            <a:endParaRPr lang="en-US" sz="1400" dirty="0"/>
          </a:p>
        </p:txBody>
      </p:sp>
      <p:sp>
        <p:nvSpPr>
          <p:cNvPr id="63" name="Rectangle 62"/>
          <p:cNvSpPr/>
          <p:nvPr/>
        </p:nvSpPr>
        <p:spPr>
          <a:xfrm>
            <a:off x="6620612" y="4352192"/>
            <a:ext cx="685795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F8</a:t>
            </a:r>
            <a:endParaRPr lang="en-US" sz="1400" dirty="0"/>
          </a:p>
        </p:txBody>
      </p:sp>
      <p:sp>
        <p:nvSpPr>
          <p:cNvPr id="64" name="Rectangle 63"/>
          <p:cNvSpPr/>
          <p:nvPr/>
        </p:nvSpPr>
        <p:spPr>
          <a:xfrm>
            <a:off x="7306407" y="4352192"/>
            <a:ext cx="685795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  F4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164691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395650" y="474758"/>
            <a:ext cx="9064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Bahnschrift SemiCondensed" panose="020B0502040204020203" pitchFamily="34" charset="0"/>
                <a:cs typeface="2  Roya" panose="00000400000000000000" pitchFamily="2" charset="-78"/>
              </a:rPr>
              <a:t>Function Code 05 (Write Single Coil)</a:t>
            </a:r>
            <a:endParaRPr lang="en-US" sz="4000" b="1" dirty="0">
              <a:latin typeface="Bahnschrift SemiCondensed" panose="020B0502040204020203" pitchFamily="34" charset="0"/>
              <a:cs typeface="2  Roya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89084" y="1969477"/>
            <a:ext cx="852854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Slave Address</a:t>
            </a:r>
            <a:endParaRPr lang="en-US" sz="1400" dirty="0"/>
          </a:p>
        </p:txBody>
      </p:sp>
      <p:sp>
        <p:nvSpPr>
          <p:cNvPr id="6" name="Rectangle 5"/>
          <p:cNvSpPr/>
          <p:nvPr/>
        </p:nvSpPr>
        <p:spPr>
          <a:xfrm>
            <a:off x="1441938" y="1969477"/>
            <a:ext cx="984738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Function Code</a:t>
            </a:r>
            <a:endParaRPr lang="en-US" sz="1400" dirty="0"/>
          </a:p>
        </p:txBody>
      </p:sp>
      <p:sp>
        <p:nvSpPr>
          <p:cNvPr id="7" name="Rectangle 6"/>
          <p:cNvSpPr/>
          <p:nvPr/>
        </p:nvSpPr>
        <p:spPr>
          <a:xfrm>
            <a:off x="2426676" y="1969477"/>
            <a:ext cx="102869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Starting Address Hi</a:t>
            </a:r>
            <a:endParaRPr lang="en-US" sz="1400" dirty="0"/>
          </a:p>
        </p:txBody>
      </p:sp>
      <p:sp>
        <p:nvSpPr>
          <p:cNvPr id="8" name="Rectangle 7"/>
          <p:cNvSpPr/>
          <p:nvPr/>
        </p:nvSpPr>
        <p:spPr>
          <a:xfrm>
            <a:off x="3455375" y="1969477"/>
            <a:ext cx="105507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Starting Address Lo</a:t>
            </a:r>
            <a:endParaRPr lang="en-US" sz="1400" dirty="0"/>
          </a:p>
        </p:txBody>
      </p:sp>
      <p:sp>
        <p:nvSpPr>
          <p:cNvPr id="9" name="Rectangle 8"/>
          <p:cNvSpPr/>
          <p:nvPr/>
        </p:nvSpPr>
        <p:spPr>
          <a:xfrm>
            <a:off x="4510454" y="1969477"/>
            <a:ext cx="105507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Write Status Hi</a:t>
            </a:r>
            <a:endParaRPr lang="en-US" sz="1400" dirty="0"/>
          </a:p>
        </p:txBody>
      </p:sp>
      <p:sp>
        <p:nvSpPr>
          <p:cNvPr id="10" name="Rectangle 9"/>
          <p:cNvSpPr/>
          <p:nvPr/>
        </p:nvSpPr>
        <p:spPr>
          <a:xfrm>
            <a:off x="5565533" y="1969477"/>
            <a:ext cx="105507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Write Status Lo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620612" y="1969477"/>
            <a:ext cx="685795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CRC Hi</a:t>
            </a:r>
            <a:endParaRPr lang="en-US" sz="1400" dirty="0"/>
          </a:p>
        </p:txBody>
      </p:sp>
      <p:sp>
        <p:nvSpPr>
          <p:cNvPr id="12" name="Rectangle 11"/>
          <p:cNvSpPr/>
          <p:nvPr/>
        </p:nvSpPr>
        <p:spPr>
          <a:xfrm>
            <a:off x="7306407" y="1969477"/>
            <a:ext cx="685795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CRC Lo</a:t>
            </a:r>
            <a:endParaRPr lang="en-US" sz="1400" dirty="0"/>
          </a:p>
        </p:txBody>
      </p:sp>
      <p:sp>
        <p:nvSpPr>
          <p:cNvPr id="13" name="Rectangle 12"/>
          <p:cNvSpPr/>
          <p:nvPr/>
        </p:nvSpPr>
        <p:spPr>
          <a:xfrm>
            <a:off x="518823" y="1485873"/>
            <a:ext cx="7970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Query</a:t>
            </a:r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589084" y="3411388"/>
            <a:ext cx="11274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Response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589084" y="2426677"/>
            <a:ext cx="852854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>
                <a:solidFill>
                  <a:srgbClr val="292929"/>
                </a:solidFill>
                <a:latin typeface="source-serif-pro"/>
              </a:rPr>
              <a:t>11</a:t>
            </a:r>
            <a:endParaRPr lang="en-US" sz="1400" dirty="0"/>
          </a:p>
        </p:txBody>
      </p:sp>
      <p:sp>
        <p:nvSpPr>
          <p:cNvPr id="22" name="Rectangle 21"/>
          <p:cNvSpPr/>
          <p:nvPr/>
        </p:nvSpPr>
        <p:spPr>
          <a:xfrm>
            <a:off x="1441938" y="2426677"/>
            <a:ext cx="984738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05</a:t>
            </a:r>
            <a:endParaRPr lang="en-US" sz="1400" dirty="0"/>
          </a:p>
        </p:txBody>
      </p:sp>
      <p:sp>
        <p:nvSpPr>
          <p:cNvPr id="23" name="Rectangle 22"/>
          <p:cNvSpPr/>
          <p:nvPr/>
        </p:nvSpPr>
        <p:spPr>
          <a:xfrm>
            <a:off x="2426676" y="2426677"/>
            <a:ext cx="102869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00</a:t>
            </a:r>
            <a:endParaRPr lang="en-US" sz="1400" dirty="0"/>
          </a:p>
        </p:txBody>
      </p:sp>
      <p:sp>
        <p:nvSpPr>
          <p:cNvPr id="24" name="Rectangle 23"/>
          <p:cNvSpPr/>
          <p:nvPr/>
        </p:nvSpPr>
        <p:spPr>
          <a:xfrm>
            <a:off x="3455375" y="2426677"/>
            <a:ext cx="105507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AC</a:t>
            </a:r>
            <a:endParaRPr lang="en-US" sz="1400" dirty="0"/>
          </a:p>
        </p:txBody>
      </p:sp>
      <p:sp>
        <p:nvSpPr>
          <p:cNvPr id="25" name="Rectangle 24"/>
          <p:cNvSpPr/>
          <p:nvPr/>
        </p:nvSpPr>
        <p:spPr>
          <a:xfrm>
            <a:off x="4510454" y="2426677"/>
            <a:ext cx="105507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FF</a:t>
            </a:r>
            <a:endParaRPr lang="en-US" sz="1400" dirty="0"/>
          </a:p>
        </p:txBody>
      </p:sp>
      <p:sp>
        <p:nvSpPr>
          <p:cNvPr id="26" name="Rectangle 25"/>
          <p:cNvSpPr/>
          <p:nvPr/>
        </p:nvSpPr>
        <p:spPr>
          <a:xfrm>
            <a:off x="5565533" y="2426677"/>
            <a:ext cx="105507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00</a:t>
            </a:r>
            <a:endParaRPr lang="en-US" sz="1400" dirty="0"/>
          </a:p>
        </p:txBody>
      </p:sp>
      <p:sp>
        <p:nvSpPr>
          <p:cNvPr id="27" name="Rectangle 26"/>
          <p:cNvSpPr/>
          <p:nvPr/>
        </p:nvSpPr>
        <p:spPr>
          <a:xfrm>
            <a:off x="6620612" y="2426677"/>
            <a:ext cx="685795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4E</a:t>
            </a:r>
            <a:endParaRPr lang="en-US" sz="1400" dirty="0"/>
          </a:p>
        </p:txBody>
      </p:sp>
      <p:sp>
        <p:nvSpPr>
          <p:cNvPr id="28" name="Rectangle 27"/>
          <p:cNvSpPr/>
          <p:nvPr/>
        </p:nvSpPr>
        <p:spPr>
          <a:xfrm>
            <a:off x="7306407" y="2426677"/>
            <a:ext cx="685795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  8B</a:t>
            </a:r>
            <a:endParaRPr lang="en-US" sz="1400" dirty="0"/>
          </a:p>
        </p:txBody>
      </p:sp>
      <p:sp>
        <p:nvSpPr>
          <p:cNvPr id="51" name="Rectangle 50"/>
          <p:cNvSpPr/>
          <p:nvPr/>
        </p:nvSpPr>
        <p:spPr>
          <a:xfrm>
            <a:off x="589084" y="3985847"/>
            <a:ext cx="852854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Slave Address</a:t>
            </a:r>
            <a:endParaRPr lang="en-US" sz="1400" dirty="0"/>
          </a:p>
        </p:txBody>
      </p:sp>
      <p:sp>
        <p:nvSpPr>
          <p:cNvPr id="52" name="Rectangle 51"/>
          <p:cNvSpPr/>
          <p:nvPr/>
        </p:nvSpPr>
        <p:spPr>
          <a:xfrm>
            <a:off x="1441938" y="3985847"/>
            <a:ext cx="984738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Function Code</a:t>
            </a:r>
            <a:endParaRPr lang="en-US" sz="1400" dirty="0"/>
          </a:p>
        </p:txBody>
      </p:sp>
      <p:sp>
        <p:nvSpPr>
          <p:cNvPr id="53" name="Rectangle 52"/>
          <p:cNvSpPr/>
          <p:nvPr/>
        </p:nvSpPr>
        <p:spPr>
          <a:xfrm>
            <a:off x="2426676" y="3985847"/>
            <a:ext cx="102869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Starting Address Hi</a:t>
            </a:r>
            <a:endParaRPr lang="en-US" sz="1400" dirty="0"/>
          </a:p>
        </p:txBody>
      </p:sp>
      <p:sp>
        <p:nvSpPr>
          <p:cNvPr id="54" name="Rectangle 53"/>
          <p:cNvSpPr/>
          <p:nvPr/>
        </p:nvSpPr>
        <p:spPr>
          <a:xfrm>
            <a:off x="3455375" y="3985847"/>
            <a:ext cx="105507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Starting Address Lo</a:t>
            </a:r>
            <a:endParaRPr lang="en-US" sz="1400" dirty="0"/>
          </a:p>
        </p:txBody>
      </p:sp>
      <p:sp>
        <p:nvSpPr>
          <p:cNvPr id="55" name="Rectangle 54"/>
          <p:cNvSpPr/>
          <p:nvPr/>
        </p:nvSpPr>
        <p:spPr>
          <a:xfrm>
            <a:off x="4510454" y="3985847"/>
            <a:ext cx="105507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Write Status Hi</a:t>
            </a:r>
            <a:endParaRPr lang="en-US" sz="1400" dirty="0"/>
          </a:p>
        </p:txBody>
      </p:sp>
      <p:sp>
        <p:nvSpPr>
          <p:cNvPr id="56" name="Rectangle 55"/>
          <p:cNvSpPr/>
          <p:nvPr/>
        </p:nvSpPr>
        <p:spPr>
          <a:xfrm>
            <a:off x="5565533" y="3985847"/>
            <a:ext cx="105507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Write Status Lo</a:t>
            </a:r>
          </a:p>
        </p:txBody>
      </p:sp>
      <p:sp>
        <p:nvSpPr>
          <p:cNvPr id="57" name="Rectangle 56"/>
          <p:cNvSpPr/>
          <p:nvPr/>
        </p:nvSpPr>
        <p:spPr>
          <a:xfrm>
            <a:off x="6620612" y="3985847"/>
            <a:ext cx="685795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CRC Hi</a:t>
            </a:r>
            <a:endParaRPr lang="en-US" sz="1400" dirty="0"/>
          </a:p>
        </p:txBody>
      </p:sp>
      <p:sp>
        <p:nvSpPr>
          <p:cNvPr id="58" name="Rectangle 57"/>
          <p:cNvSpPr/>
          <p:nvPr/>
        </p:nvSpPr>
        <p:spPr>
          <a:xfrm>
            <a:off x="7306407" y="3985847"/>
            <a:ext cx="685795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CRC Lo</a:t>
            </a:r>
            <a:endParaRPr lang="en-US" sz="1400" dirty="0"/>
          </a:p>
        </p:txBody>
      </p:sp>
      <p:sp>
        <p:nvSpPr>
          <p:cNvPr id="59" name="Rectangle 58"/>
          <p:cNvSpPr/>
          <p:nvPr/>
        </p:nvSpPr>
        <p:spPr>
          <a:xfrm>
            <a:off x="589084" y="4443047"/>
            <a:ext cx="852854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>
                <a:solidFill>
                  <a:srgbClr val="292929"/>
                </a:solidFill>
                <a:latin typeface="source-serif-pro"/>
              </a:rPr>
              <a:t>11</a:t>
            </a:r>
            <a:endParaRPr lang="en-US" sz="1400" dirty="0"/>
          </a:p>
        </p:txBody>
      </p:sp>
      <p:sp>
        <p:nvSpPr>
          <p:cNvPr id="60" name="Rectangle 59"/>
          <p:cNvSpPr/>
          <p:nvPr/>
        </p:nvSpPr>
        <p:spPr>
          <a:xfrm>
            <a:off x="1441938" y="4443047"/>
            <a:ext cx="984738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05</a:t>
            </a:r>
            <a:endParaRPr lang="en-US" sz="1400" dirty="0"/>
          </a:p>
        </p:txBody>
      </p:sp>
      <p:sp>
        <p:nvSpPr>
          <p:cNvPr id="61" name="Rectangle 60"/>
          <p:cNvSpPr/>
          <p:nvPr/>
        </p:nvSpPr>
        <p:spPr>
          <a:xfrm>
            <a:off x="2426676" y="4443047"/>
            <a:ext cx="102869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00</a:t>
            </a:r>
            <a:endParaRPr lang="en-US" sz="1400" dirty="0"/>
          </a:p>
        </p:txBody>
      </p:sp>
      <p:sp>
        <p:nvSpPr>
          <p:cNvPr id="62" name="Rectangle 61"/>
          <p:cNvSpPr/>
          <p:nvPr/>
        </p:nvSpPr>
        <p:spPr>
          <a:xfrm>
            <a:off x="3455375" y="4443047"/>
            <a:ext cx="105507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AC</a:t>
            </a:r>
            <a:endParaRPr lang="en-US" sz="1400" dirty="0"/>
          </a:p>
        </p:txBody>
      </p:sp>
      <p:sp>
        <p:nvSpPr>
          <p:cNvPr id="63" name="Rectangle 62"/>
          <p:cNvSpPr/>
          <p:nvPr/>
        </p:nvSpPr>
        <p:spPr>
          <a:xfrm>
            <a:off x="4510454" y="4443047"/>
            <a:ext cx="105507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FF</a:t>
            </a:r>
            <a:endParaRPr lang="en-US" sz="1400" dirty="0"/>
          </a:p>
        </p:txBody>
      </p:sp>
      <p:sp>
        <p:nvSpPr>
          <p:cNvPr id="64" name="Rectangle 63"/>
          <p:cNvSpPr/>
          <p:nvPr/>
        </p:nvSpPr>
        <p:spPr>
          <a:xfrm>
            <a:off x="5565533" y="4443047"/>
            <a:ext cx="105507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00</a:t>
            </a:r>
            <a:endParaRPr lang="en-US" sz="1400" dirty="0"/>
          </a:p>
        </p:txBody>
      </p:sp>
      <p:sp>
        <p:nvSpPr>
          <p:cNvPr id="65" name="Rectangle 64"/>
          <p:cNvSpPr/>
          <p:nvPr/>
        </p:nvSpPr>
        <p:spPr>
          <a:xfrm>
            <a:off x="6620612" y="4443047"/>
            <a:ext cx="685795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4E</a:t>
            </a:r>
            <a:endParaRPr lang="en-US" sz="1400" dirty="0"/>
          </a:p>
        </p:txBody>
      </p:sp>
      <p:sp>
        <p:nvSpPr>
          <p:cNvPr id="66" name="Rectangle 65"/>
          <p:cNvSpPr/>
          <p:nvPr/>
        </p:nvSpPr>
        <p:spPr>
          <a:xfrm>
            <a:off x="7306407" y="4443047"/>
            <a:ext cx="685795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  8B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40343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448402" y="511314"/>
            <a:ext cx="9064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Bahnschrift SemiCondensed" panose="020B0502040204020203" pitchFamily="34" charset="0"/>
                <a:cs typeface="2  Roya" panose="00000400000000000000" pitchFamily="2" charset="-78"/>
              </a:rPr>
              <a:t>Function Code </a:t>
            </a:r>
            <a:r>
              <a:rPr lang="en-US" sz="4000" b="1" dirty="0">
                <a:latin typeface="Bahnschrift SemiCondensed" panose="020B0502040204020203" pitchFamily="34" charset="0"/>
                <a:cs typeface="2  Roya" panose="00000400000000000000" pitchFamily="2" charset="-78"/>
              </a:rPr>
              <a:t>1</a:t>
            </a:r>
            <a:r>
              <a:rPr lang="en-US" sz="4000" b="1" dirty="0" smtClean="0">
                <a:latin typeface="Bahnschrift SemiCondensed" panose="020B0502040204020203" pitchFamily="34" charset="0"/>
                <a:cs typeface="2  Roya" panose="00000400000000000000" pitchFamily="2" charset="-78"/>
              </a:rPr>
              <a:t>5 (Write Multiple Coils)</a:t>
            </a:r>
            <a:endParaRPr lang="en-US" sz="4000" b="1" dirty="0">
              <a:latin typeface="Bahnschrift SemiCondensed" panose="020B0502040204020203" pitchFamily="34" charset="0"/>
              <a:cs typeface="2  Roya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98940" y="1969477"/>
            <a:ext cx="852854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Slave Address</a:t>
            </a:r>
            <a:endParaRPr lang="en-US" sz="1400" dirty="0"/>
          </a:p>
        </p:txBody>
      </p:sp>
      <p:sp>
        <p:nvSpPr>
          <p:cNvPr id="6" name="Rectangle 5"/>
          <p:cNvSpPr/>
          <p:nvPr/>
        </p:nvSpPr>
        <p:spPr>
          <a:xfrm>
            <a:off x="1151794" y="1969477"/>
            <a:ext cx="984738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Function Code</a:t>
            </a:r>
            <a:endParaRPr lang="en-US" sz="1400" dirty="0"/>
          </a:p>
        </p:txBody>
      </p:sp>
      <p:sp>
        <p:nvSpPr>
          <p:cNvPr id="7" name="Rectangle 6"/>
          <p:cNvSpPr/>
          <p:nvPr/>
        </p:nvSpPr>
        <p:spPr>
          <a:xfrm>
            <a:off x="2136532" y="1969477"/>
            <a:ext cx="102869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Starting Address Hi</a:t>
            </a:r>
            <a:endParaRPr lang="en-US" sz="1400" dirty="0"/>
          </a:p>
        </p:txBody>
      </p:sp>
      <p:sp>
        <p:nvSpPr>
          <p:cNvPr id="8" name="Rectangle 7"/>
          <p:cNvSpPr/>
          <p:nvPr/>
        </p:nvSpPr>
        <p:spPr>
          <a:xfrm>
            <a:off x="3165231" y="1969477"/>
            <a:ext cx="105507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Starting Address Lo</a:t>
            </a:r>
            <a:endParaRPr lang="en-US" sz="1400" dirty="0"/>
          </a:p>
        </p:txBody>
      </p:sp>
      <p:sp>
        <p:nvSpPr>
          <p:cNvPr id="9" name="Rectangle 8"/>
          <p:cNvSpPr/>
          <p:nvPr/>
        </p:nvSpPr>
        <p:spPr>
          <a:xfrm>
            <a:off x="4220310" y="1969477"/>
            <a:ext cx="105507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No. of Coils Hi</a:t>
            </a:r>
            <a:endParaRPr lang="en-US" sz="1400" dirty="0"/>
          </a:p>
        </p:txBody>
      </p:sp>
      <p:sp>
        <p:nvSpPr>
          <p:cNvPr id="10" name="Rectangle 9"/>
          <p:cNvSpPr/>
          <p:nvPr/>
        </p:nvSpPr>
        <p:spPr>
          <a:xfrm>
            <a:off x="5275389" y="1969477"/>
            <a:ext cx="105507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No. of Coils Lo</a:t>
            </a:r>
            <a:endParaRPr lang="en-US" sz="1400" dirty="0"/>
          </a:p>
        </p:txBody>
      </p:sp>
      <p:sp>
        <p:nvSpPr>
          <p:cNvPr id="11" name="Rectangle 10"/>
          <p:cNvSpPr/>
          <p:nvPr/>
        </p:nvSpPr>
        <p:spPr>
          <a:xfrm>
            <a:off x="8387871" y="1969477"/>
            <a:ext cx="685795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CRC Hi</a:t>
            </a:r>
            <a:endParaRPr lang="en-US" sz="1400" dirty="0"/>
          </a:p>
        </p:txBody>
      </p:sp>
      <p:sp>
        <p:nvSpPr>
          <p:cNvPr id="12" name="Rectangle 11"/>
          <p:cNvSpPr/>
          <p:nvPr/>
        </p:nvSpPr>
        <p:spPr>
          <a:xfrm>
            <a:off x="9073666" y="1969477"/>
            <a:ext cx="685795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CRC Lo</a:t>
            </a:r>
            <a:endParaRPr lang="en-US" sz="1400" dirty="0"/>
          </a:p>
        </p:txBody>
      </p:sp>
      <p:sp>
        <p:nvSpPr>
          <p:cNvPr id="13" name="Rectangle 12"/>
          <p:cNvSpPr/>
          <p:nvPr/>
        </p:nvSpPr>
        <p:spPr>
          <a:xfrm>
            <a:off x="228679" y="1485873"/>
            <a:ext cx="7970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Query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589084" y="3411388"/>
            <a:ext cx="11274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Response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98940" y="2426677"/>
            <a:ext cx="852854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>
                <a:solidFill>
                  <a:srgbClr val="292929"/>
                </a:solidFill>
                <a:latin typeface="source-serif-pro"/>
              </a:rPr>
              <a:t>11</a:t>
            </a:r>
            <a:endParaRPr lang="en-US" sz="1400" dirty="0"/>
          </a:p>
        </p:txBody>
      </p:sp>
      <p:sp>
        <p:nvSpPr>
          <p:cNvPr id="16" name="Rectangle 15"/>
          <p:cNvSpPr/>
          <p:nvPr/>
        </p:nvSpPr>
        <p:spPr>
          <a:xfrm>
            <a:off x="1151794" y="2426677"/>
            <a:ext cx="984738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0F</a:t>
            </a:r>
            <a:endParaRPr lang="en-US" sz="1400" dirty="0"/>
          </a:p>
        </p:txBody>
      </p:sp>
      <p:sp>
        <p:nvSpPr>
          <p:cNvPr id="17" name="Rectangle 16"/>
          <p:cNvSpPr/>
          <p:nvPr/>
        </p:nvSpPr>
        <p:spPr>
          <a:xfrm>
            <a:off x="2136532" y="2426677"/>
            <a:ext cx="102869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00</a:t>
            </a:r>
            <a:endParaRPr lang="en-US" sz="1400" dirty="0"/>
          </a:p>
        </p:txBody>
      </p:sp>
      <p:sp>
        <p:nvSpPr>
          <p:cNvPr id="18" name="Rectangle 17"/>
          <p:cNvSpPr/>
          <p:nvPr/>
        </p:nvSpPr>
        <p:spPr>
          <a:xfrm>
            <a:off x="3165231" y="2426677"/>
            <a:ext cx="105507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13</a:t>
            </a:r>
            <a:endParaRPr lang="en-US" sz="1400" dirty="0"/>
          </a:p>
        </p:txBody>
      </p:sp>
      <p:sp>
        <p:nvSpPr>
          <p:cNvPr id="19" name="Rectangle 18"/>
          <p:cNvSpPr/>
          <p:nvPr/>
        </p:nvSpPr>
        <p:spPr>
          <a:xfrm>
            <a:off x="4220310" y="2426677"/>
            <a:ext cx="105507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00</a:t>
            </a:r>
            <a:endParaRPr lang="en-US" sz="1400" dirty="0"/>
          </a:p>
        </p:txBody>
      </p:sp>
      <p:sp>
        <p:nvSpPr>
          <p:cNvPr id="20" name="Rectangle 19"/>
          <p:cNvSpPr/>
          <p:nvPr/>
        </p:nvSpPr>
        <p:spPr>
          <a:xfrm>
            <a:off x="5275389" y="2426677"/>
            <a:ext cx="105507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0A</a:t>
            </a:r>
            <a:endParaRPr lang="en-US" sz="1400" dirty="0"/>
          </a:p>
        </p:txBody>
      </p:sp>
      <p:sp>
        <p:nvSpPr>
          <p:cNvPr id="21" name="Rectangle 20"/>
          <p:cNvSpPr/>
          <p:nvPr/>
        </p:nvSpPr>
        <p:spPr>
          <a:xfrm>
            <a:off x="8387871" y="2426677"/>
            <a:ext cx="685795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BF</a:t>
            </a:r>
            <a:endParaRPr lang="en-US" sz="1400" dirty="0"/>
          </a:p>
        </p:txBody>
      </p:sp>
      <p:sp>
        <p:nvSpPr>
          <p:cNvPr id="22" name="Rectangle 21"/>
          <p:cNvSpPr/>
          <p:nvPr/>
        </p:nvSpPr>
        <p:spPr>
          <a:xfrm>
            <a:off x="9073666" y="2426677"/>
            <a:ext cx="685795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  0B</a:t>
            </a:r>
            <a:endParaRPr lang="en-US" sz="1400" dirty="0"/>
          </a:p>
        </p:txBody>
      </p:sp>
      <p:sp>
        <p:nvSpPr>
          <p:cNvPr id="23" name="Rectangle 22"/>
          <p:cNvSpPr/>
          <p:nvPr/>
        </p:nvSpPr>
        <p:spPr>
          <a:xfrm>
            <a:off x="589084" y="4047393"/>
            <a:ext cx="852854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Slave Address</a:t>
            </a:r>
            <a:endParaRPr lang="en-US" sz="1400" dirty="0"/>
          </a:p>
        </p:txBody>
      </p:sp>
      <p:sp>
        <p:nvSpPr>
          <p:cNvPr id="24" name="Rectangle 23"/>
          <p:cNvSpPr/>
          <p:nvPr/>
        </p:nvSpPr>
        <p:spPr>
          <a:xfrm>
            <a:off x="1441938" y="4047393"/>
            <a:ext cx="984738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Function Code</a:t>
            </a:r>
            <a:endParaRPr lang="en-US" sz="1400" dirty="0"/>
          </a:p>
        </p:txBody>
      </p:sp>
      <p:sp>
        <p:nvSpPr>
          <p:cNvPr id="25" name="Rectangle 24"/>
          <p:cNvSpPr/>
          <p:nvPr/>
        </p:nvSpPr>
        <p:spPr>
          <a:xfrm>
            <a:off x="2426676" y="4047393"/>
            <a:ext cx="102869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Starting Address Hi</a:t>
            </a:r>
            <a:endParaRPr lang="en-US" sz="1400" dirty="0"/>
          </a:p>
        </p:txBody>
      </p:sp>
      <p:sp>
        <p:nvSpPr>
          <p:cNvPr id="26" name="Rectangle 25"/>
          <p:cNvSpPr/>
          <p:nvPr/>
        </p:nvSpPr>
        <p:spPr>
          <a:xfrm>
            <a:off x="3455375" y="4047393"/>
            <a:ext cx="105507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Starting Address Lo</a:t>
            </a:r>
            <a:endParaRPr lang="en-US" sz="1400" dirty="0"/>
          </a:p>
        </p:txBody>
      </p:sp>
      <p:sp>
        <p:nvSpPr>
          <p:cNvPr id="27" name="Rectangle 26"/>
          <p:cNvSpPr/>
          <p:nvPr/>
        </p:nvSpPr>
        <p:spPr>
          <a:xfrm>
            <a:off x="4510454" y="4047393"/>
            <a:ext cx="105507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No. of Coils Hi</a:t>
            </a:r>
            <a:endParaRPr lang="en-US" sz="1400" dirty="0"/>
          </a:p>
        </p:txBody>
      </p:sp>
      <p:sp>
        <p:nvSpPr>
          <p:cNvPr id="28" name="Rectangle 27"/>
          <p:cNvSpPr/>
          <p:nvPr/>
        </p:nvSpPr>
        <p:spPr>
          <a:xfrm>
            <a:off x="5565533" y="4047393"/>
            <a:ext cx="105507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No. of Coils Lo</a:t>
            </a:r>
            <a:endParaRPr lang="en-US" sz="1400" dirty="0"/>
          </a:p>
        </p:txBody>
      </p:sp>
      <p:sp>
        <p:nvSpPr>
          <p:cNvPr id="29" name="Rectangle 28"/>
          <p:cNvSpPr/>
          <p:nvPr/>
        </p:nvSpPr>
        <p:spPr>
          <a:xfrm>
            <a:off x="6620612" y="4047393"/>
            <a:ext cx="685795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CRC Hi</a:t>
            </a:r>
            <a:endParaRPr lang="en-US" sz="1400" dirty="0"/>
          </a:p>
        </p:txBody>
      </p:sp>
      <p:sp>
        <p:nvSpPr>
          <p:cNvPr id="30" name="Rectangle 29"/>
          <p:cNvSpPr/>
          <p:nvPr/>
        </p:nvSpPr>
        <p:spPr>
          <a:xfrm>
            <a:off x="7306407" y="4047393"/>
            <a:ext cx="685795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CRC Lo</a:t>
            </a:r>
            <a:endParaRPr lang="en-US" sz="1400" dirty="0"/>
          </a:p>
        </p:txBody>
      </p:sp>
      <p:sp>
        <p:nvSpPr>
          <p:cNvPr id="31" name="Rectangle 30"/>
          <p:cNvSpPr/>
          <p:nvPr/>
        </p:nvSpPr>
        <p:spPr>
          <a:xfrm>
            <a:off x="589084" y="4504593"/>
            <a:ext cx="852854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>
                <a:solidFill>
                  <a:srgbClr val="292929"/>
                </a:solidFill>
                <a:latin typeface="source-serif-pro"/>
              </a:rPr>
              <a:t>11</a:t>
            </a:r>
            <a:endParaRPr lang="en-US" sz="1400" dirty="0"/>
          </a:p>
        </p:txBody>
      </p:sp>
      <p:sp>
        <p:nvSpPr>
          <p:cNvPr id="32" name="Rectangle 31"/>
          <p:cNvSpPr/>
          <p:nvPr/>
        </p:nvSpPr>
        <p:spPr>
          <a:xfrm>
            <a:off x="1441938" y="4504593"/>
            <a:ext cx="984738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0F</a:t>
            </a:r>
            <a:endParaRPr lang="en-US" sz="1400" dirty="0"/>
          </a:p>
        </p:txBody>
      </p:sp>
      <p:sp>
        <p:nvSpPr>
          <p:cNvPr id="33" name="Rectangle 32"/>
          <p:cNvSpPr/>
          <p:nvPr/>
        </p:nvSpPr>
        <p:spPr>
          <a:xfrm>
            <a:off x="2426676" y="4504593"/>
            <a:ext cx="102869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00</a:t>
            </a:r>
            <a:endParaRPr lang="en-US" sz="1400" dirty="0"/>
          </a:p>
        </p:txBody>
      </p:sp>
      <p:sp>
        <p:nvSpPr>
          <p:cNvPr id="34" name="Rectangle 33"/>
          <p:cNvSpPr/>
          <p:nvPr/>
        </p:nvSpPr>
        <p:spPr>
          <a:xfrm>
            <a:off x="3455375" y="4504593"/>
            <a:ext cx="105507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13</a:t>
            </a:r>
            <a:endParaRPr lang="en-US" sz="1400" dirty="0"/>
          </a:p>
        </p:txBody>
      </p:sp>
      <p:sp>
        <p:nvSpPr>
          <p:cNvPr id="35" name="Rectangle 34"/>
          <p:cNvSpPr/>
          <p:nvPr/>
        </p:nvSpPr>
        <p:spPr>
          <a:xfrm>
            <a:off x="4510454" y="4504593"/>
            <a:ext cx="105507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00</a:t>
            </a:r>
            <a:endParaRPr lang="en-US" sz="1400" dirty="0"/>
          </a:p>
        </p:txBody>
      </p:sp>
      <p:sp>
        <p:nvSpPr>
          <p:cNvPr id="36" name="Rectangle 35"/>
          <p:cNvSpPr/>
          <p:nvPr/>
        </p:nvSpPr>
        <p:spPr>
          <a:xfrm>
            <a:off x="5565533" y="4504593"/>
            <a:ext cx="105507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0A</a:t>
            </a:r>
            <a:endParaRPr lang="en-US" sz="1400" dirty="0"/>
          </a:p>
        </p:txBody>
      </p:sp>
      <p:sp>
        <p:nvSpPr>
          <p:cNvPr id="37" name="Rectangle 36"/>
          <p:cNvSpPr/>
          <p:nvPr/>
        </p:nvSpPr>
        <p:spPr>
          <a:xfrm>
            <a:off x="6620612" y="4504593"/>
            <a:ext cx="685795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26</a:t>
            </a:r>
            <a:endParaRPr lang="en-US" sz="1400" dirty="0"/>
          </a:p>
        </p:txBody>
      </p:sp>
      <p:sp>
        <p:nvSpPr>
          <p:cNvPr id="38" name="Rectangle 37"/>
          <p:cNvSpPr/>
          <p:nvPr/>
        </p:nvSpPr>
        <p:spPr>
          <a:xfrm>
            <a:off x="7306407" y="4504593"/>
            <a:ext cx="685795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  99</a:t>
            </a:r>
            <a:endParaRPr lang="en-US" sz="1400" dirty="0"/>
          </a:p>
        </p:txBody>
      </p:sp>
      <p:sp>
        <p:nvSpPr>
          <p:cNvPr id="39" name="Rectangle 38"/>
          <p:cNvSpPr/>
          <p:nvPr/>
        </p:nvSpPr>
        <p:spPr>
          <a:xfrm>
            <a:off x="6330468" y="1969477"/>
            <a:ext cx="102869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Byte Count</a:t>
            </a:r>
            <a:endParaRPr lang="en-US" sz="1400" dirty="0"/>
          </a:p>
        </p:txBody>
      </p:sp>
      <p:sp>
        <p:nvSpPr>
          <p:cNvPr id="40" name="Rectangle 39"/>
          <p:cNvSpPr/>
          <p:nvPr/>
        </p:nvSpPr>
        <p:spPr>
          <a:xfrm>
            <a:off x="6330468" y="2426677"/>
            <a:ext cx="102869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02</a:t>
            </a:r>
            <a:endParaRPr lang="en-US" sz="1400" dirty="0"/>
          </a:p>
        </p:txBody>
      </p:sp>
      <p:sp>
        <p:nvSpPr>
          <p:cNvPr id="41" name="Rectangle 40"/>
          <p:cNvSpPr/>
          <p:nvPr/>
        </p:nvSpPr>
        <p:spPr>
          <a:xfrm>
            <a:off x="7359167" y="1969477"/>
            <a:ext cx="102869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Write Value</a:t>
            </a:r>
            <a:endParaRPr lang="en-US" sz="1400" dirty="0"/>
          </a:p>
        </p:txBody>
      </p:sp>
      <p:sp>
        <p:nvSpPr>
          <p:cNvPr id="42" name="Rectangle 41"/>
          <p:cNvSpPr/>
          <p:nvPr/>
        </p:nvSpPr>
        <p:spPr>
          <a:xfrm>
            <a:off x="7359167" y="2426677"/>
            <a:ext cx="102869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CD01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969919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57206" y="443816"/>
            <a:ext cx="906486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latin typeface="Bahnschrift SemiCondensed" panose="020B0502040204020203" pitchFamily="34" charset="0"/>
                <a:cs typeface="2  Roya" panose="00000400000000000000" pitchFamily="2" charset="-78"/>
              </a:rPr>
              <a:t>Temperature &amp; Humidity Sensor Module</a:t>
            </a:r>
          </a:p>
          <a:p>
            <a:r>
              <a:rPr lang="en-US" sz="4000" b="1" dirty="0" smtClean="0">
                <a:latin typeface="Bahnschrift SemiCondensed" panose="020B0502040204020203" pitchFamily="34" charset="0"/>
                <a:cs typeface="2  Roya" panose="00000400000000000000" pitchFamily="2" charset="-78"/>
              </a:rPr>
              <a:t>XY-MD02</a:t>
            </a:r>
            <a:endParaRPr lang="en-US" sz="4000" b="1" dirty="0">
              <a:latin typeface="Bahnschrift SemiCondensed" panose="020B0502040204020203" pitchFamily="34" charset="0"/>
              <a:cs typeface="2  Roya" panose="00000400000000000000" pitchFamily="2" charset="-78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5808" y="1577905"/>
            <a:ext cx="5318802" cy="268112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294" y="4077243"/>
            <a:ext cx="7275629" cy="2336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918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6" y="443816"/>
            <a:ext cx="906486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latin typeface="Bahnschrift SemiCondensed" panose="020B0502040204020203" pitchFamily="34" charset="0"/>
                <a:cs typeface="2  Roya" panose="00000400000000000000" pitchFamily="2" charset="-78"/>
              </a:rPr>
              <a:t>Temperature &amp; Humidity Sensor Module</a:t>
            </a:r>
          </a:p>
          <a:p>
            <a:r>
              <a:rPr lang="en-US" sz="4000" b="1" dirty="0" smtClean="0">
                <a:latin typeface="Bahnschrift SemiCondensed" panose="020B0502040204020203" pitchFamily="34" charset="0"/>
                <a:cs typeface="2  Roya" panose="00000400000000000000" pitchFamily="2" charset="-78"/>
              </a:rPr>
              <a:t>XY-MD02</a:t>
            </a:r>
            <a:endParaRPr lang="en-US" sz="4000" b="1" dirty="0">
              <a:latin typeface="Bahnschrift SemiCondensed" panose="020B0502040204020203" pitchFamily="34" charset="0"/>
              <a:cs typeface="2  Roya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405" y="2354131"/>
            <a:ext cx="6907769" cy="2824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617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6" y="443816"/>
            <a:ext cx="906486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latin typeface="Bahnschrift SemiCondensed" panose="020B0502040204020203" pitchFamily="34" charset="0"/>
                <a:cs typeface="2  Roya" panose="00000400000000000000" pitchFamily="2" charset="-78"/>
              </a:rPr>
              <a:t>Temperature &amp; Humidity Sensor Module</a:t>
            </a:r>
          </a:p>
          <a:p>
            <a:r>
              <a:rPr lang="en-US" sz="4000" b="1" dirty="0" smtClean="0">
                <a:latin typeface="Bahnschrift SemiCondensed" panose="020B0502040204020203" pitchFamily="34" charset="0"/>
                <a:cs typeface="2  Roya" panose="00000400000000000000" pitchFamily="2" charset="-78"/>
              </a:rPr>
              <a:t>XY-MD02</a:t>
            </a:r>
            <a:endParaRPr lang="en-US" sz="4000" b="1" dirty="0">
              <a:latin typeface="Bahnschrift SemiCondensed" panose="020B0502040204020203" pitchFamily="34" charset="0"/>
              <a:cs typeface="2  Roya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149" y="1983900"/>
            <a:ext cx="7158490" cy="436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08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593" y="325316"/>
            <a:ext cx="38510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Bahnschrift SemiCondensed" panose="020B0502040204020203" pitchFamily="34" charset="0"/>
                <a:cs typeface="2  Roya" panose="00000400000000000000" pitchFamily="2" charset="-78"/>
              </a:rPr>
              <a:t>Requirements</a:t>
            </a:r>
            <a:endParaRPr lang="en-US" sz="4000" b="1" dirty="0">
              <a:latin typeface="Bahnschrift SemiCondensed" panose="020B0502040204020203" pitchFamily="34" charset="0"/>
              <a:cs typeface="2  Roya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80" t="20585" r="17832" b="12850"/>
          <a:stretch/>
        </p:blipFill>
        <p:spPr>
          <a:xfrm>
            <a:off x="6075486" y="-5679"/>
            <a:ext cx="3103684" cy="207776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353" y="1033202"/>
            <a:ext cx="3321510" cy="379759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738" y="4733193"/>
            <a:ext cx="1746738" cy="174673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9399" y="4860681"/>
            <a:ext cx="2007296" cy="149176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3973" y="2304392"/>
            <a:ext cx="2426216" cy="217382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69" b="16767"/>
          <a:stretch/>
        </p:blipFill>
        <p:spPr>
          <a:xfrm>
            <a:off x="5621215" y="4478216"/>
            <a:ext cx="2451522" cy="1658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828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2047" y="2027726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solidFill>
                  <a:srgbClr val="212529"/>
                </a:solidFill>
                <a:latin typeface="-apple-system"/>
              </a:rPr>
              <a:t>Modbus is an industrial protocol that was developed in 1979 to make communication possible between automation devices.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131"/>
            <a:ext cx="5732585" cy="194859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52047" y="3155755"/>
            <a:ext cx="93755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212529"/>
                </a:solidFill>
                <a:latin typeface="-apple-system"/>
              </a:rPr>
              <a:t>Modbus is a request-response protocol implemented using a master-slave relationship. In a master-slave relationship, communication always occurs in pairs—one device must initiate a request and then wait for a response—and the initiating device (the master) is responsible for initiating every interaction.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336" y="4560783"/>
            <a:ext cx="5290772" cy="215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696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46" b="7593"/>
          <a:stretch/>
        </p:blipFill>
        <p:spPr>
          <a:xfrm>
            <a:off x="820614" y="1582615"/>
            <a:ext cx="7294685" cy="423789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4323" y="483577"/>
            <a:ext cx="38510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Bahnschrift SemiCondensed" panose="020B0502040204020203" pitchFamily="34" charset="0"/>
                <a:cs typeface="2  Roya" panose="00000400000000000000" pitchFamily="2" charset="-78"/>
              </a:rPr>
              <a:t>Modbus OSI Model</a:t>
            </a:r>
            <a:endParaRPr lang="en-US" sz="4000" b="1" dirty="0">
              <a:latin typeface="Bahnschrift SemiCondensed" panose="020B0502040204020203" pitchFamily="34" charset="0"/>
              <a:cs typeface="2  Ro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44988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4323" y="483577"/>
            <a:ext cx="64985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Bahnschrift SemiCondensed" panose="020B0502040204020203" pitchFamily="34" charset="0"/>
                <a:cs typeface="2  Roya" panose="00000400000000000000" pitchFamily="2" charset="-78"/>
              </a:rPr>
              <a:t>Modbus RTU Message Format</a:t>
            </a:r>
            <a:endParaRPr lang="en-US" sz="4000" b="1" dirty="0">
              <a:latin typeface="Bahnschrift SemiCondensed" panose="020B0502040204020203" pitchFamily="34" charset="0"/>
              <a:cs typeface="2  Roya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93" y="1704609"/>
            <a:ext cx="8386690" cy="179472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5347" y="4012484"/>
            <a:ext cx="6190476" cy="19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724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0484" y="571500"/>
            <a:ext cx="52929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Bahnschrift SemiCondensed" panose="020B0502040204020203" pitchFamily="34" charset="0"/>
                <a:cs typeface="2  Roya" panose="00000400000000000000" pitchFamily="2" charset="-78"/>
              </a:rPr>
              <a:t>Modbus Function Codes</a:t>
            </a:r>
            <a:endParaRPr lang="en-US" sz="4000" b="1" dirty="0">
              <a:latin typeface="Bahnschrift SemiCondensed" panose="020B0502040204020203" pitchFamily="34" charset="0"/>
              <a:cs typeface="2  Roya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646" y="1388666"/>
            <a:ext cx="7048962" cy="5154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196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9277" y="430823"/>
            <a:ext cx="61809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Bahnschrift SemiCondensed" panose="020B0502040204020203" pitchFamily="34" charset="0"/>
                <a:cs typeface="2  Roya" panose="00000400000000000000" pitchFamily="2" charset="-78"/>
              </a:rPr>
              <a:t>Function Code 01 (Read Coils)</a:t>
            </a:r>
            <a:endParaRPr lang="en-US" sz="4000" b="1" dirty="0">
              <a:latin typeface="Bahnschrift SemiCondensed" panose="020B0502040204020203" pitchFamily="34" charset="0"/>
              <a:cs typeface="2  Roya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89084" y="1969477"/>
            <a:ext cx="852854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Slave Address</a:t>
            </a:r>
            <a:endParaRPr lang="en-US" sz="1400" dirty="0"/>
          </a:p>
        </p:txBody>
      </p:sp>
      <p:sp>
        <p:nvSpPr>
          <p:cNvPr id="7" name="Rectangle 6"/>
          <p:cNvSpPr/>
          <p:nvPr/>
        </p:nvSpPr>
        <p:spPr>
          <a:xfrm>
            <a:off x="1441938" y="1969477"/>
            <a:ext cx="984738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Function Code</a:t>
            </a:r>
            <a:endParaRPr lang="en-US" sz="1400" dirty="0"/>
          </a:p>
        </p:txBody>
      </p:sp>
      <p:sp>
        <p:nvSpPr>
          <p:cNvPr id="8" name="Rectangle 7"/>
          <p:cNvSpPr/>
          <p:nvPr/>
        </p:nvSpPr>
        <p:spPr>
          <a:xfrm>
            <a:off x="2426676" y="1969477"/>
            <a:ext cx="102869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Starting Address Hi</a:t>
            </a:r>
            <a:endParaRPr lang="en-US" sz="1400" dirty="0"/>
          </a:p>
        </p:txBody>
      </p:sp>
      <p:sp>
        <p:nvSpPr>
          <p:cNvPr id="9" name="Rectangle 8"/>
          <p:cNvSpPr/>
          <p:nvPr/>
        </p:nvSpPr>
        <p:spPr>
          <a:xfrm>
            <a:off x="3455375" y="1969477"/>
            <a:ext cx="105507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Starting Address Lo</a:t>
            </a:r>
            <a:endParaRPr lang="en-US" sz="1400" dirty="0"/>
          </a:p>
        </p:txBody>
      </p:sp>
      <p:sp>
        <p:nvSpPr>
          <p:cNvPr id="10" name="Rectangle 9"/>
          <p:cNvSpPr/>
          <p:nvPr/>
        </p:nvSpPr>
        <p:spPr>
          <a:xfrm>
            <a:off x="4510454" y="1969477"/>
            <a:ext cx="105507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No. of Points Hi</a:t>
            </a:r>
            <a:endParaRPr lang="en-US" sz="1400" dirty="0"/>
          </a:p>
        </p:txBody>
      </p:sp>
      <p:sp>
        <p:nvSpPr>
          <p:cNvPr id="11" name="Rectangle 10"/>
          <p:cNvSpPr/>
          <p:nvPr/>
        </p:nvSpPr>
        <p:spPr>
          <a:xfrm>
            <a:off x="5565533" y="1969477"/>
            <a:ext cx="105507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No. of Points Lo</a:t>
            </a:r>
            <a:endParaRPr lang="en-US" sz="1400" dirty="0"/>
          </a:p>
        </p:txBody>
      </p:sp>
      <p:sp>
        <p:nvSpPr>
          <p:cNvPr id="12" name="Rectangle 11"/>
          <p:cNvSpPr/>
          <p:nvPr/>
        </p:nvSpPr>
        <p:spPr>
          <a:xfrm>
            <a:off x="6620612" y="1969477"/>
            <a:ext cx="685795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CRC Hi</a:t>
            </a:r>
            <a:endParaRPr lang="en-US" sz="1400" dirty="0"/>
          </a:p>
        </p:txBody>
      </p:sp>
      <p:sp>
        <p:nvSpPr>
          <p:cNvPr id="14" name="Rectangle 13"/>
          <p:cNvSpPr/>
          <p:nvPr/>
        </p:nvSpPr>
        <p:spPr>
          <a:xfrm>
            <a:off x="7306407" y="1969477"/>
            <a:ext cx="685795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CRC Lo</a:t>
            </a:r>
            <a:endParaRPr lang="en-US" sz="1400" dirty="0"/>
          </a:p>
        </p:txBody>
      </p:sp>
      <p:sp>
        <p:nvSpPr>
          <p:cNvPr id="15" name="Rectangle 14"/>
          <p:cNvSpPr/>
          <p:nvPr/>
        </p:nvSpPr>
        <p:spPr>
          <a:xfrm>
            <a:off x="518823" y="1485873"/>
            <a:ext cx="7970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Query</a:t>
            </a: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589084" y="3894992"/>
            <a:ext cx="852854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Slave Address</a:t>
            </a:r>
            <a:endParaRPr lang="en-US" sz="1400" dirty="0"/>
          </a:p>
        </p:txBody>
      </p:sp>
      <p:sp>
        <p:nvSpPr>
          <p:cNvPr id="17" name="Rectangle 16"/>
          <p:cNvSpPr/>
          <p:nvPr/>
        </p:nvSpPr>
        <p:spPr>
          <a:xfrm>
            <a:off x="1441938" y="3894992"/>
            <a:ext cx="984738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Function Code</a:t>
            </a:r>
            <a:endParaRPr lang="en-US" sz="1400" dirty="0"/>
          </a:p>
        </p:txBody>
      </p:sp>
      <p:sp>
        <p:nvSpPr>
          <p:cNvPr id="18" name="Rectangle 17"/>
          <p:cNvSpPr/>
          <p:nvPr/>
        </p:nvSpPr>
        <p:spPr>
          <a:xfrm>
            <a:off x="2426676" y="3894992"/>
            <a:ext cx="102869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Byte Count</a:t>
            </a:r>
            <a:endParaRPr lang="en-US" sz="1400" dirty="0"/>
          </a:p>
        </p:txBody>
      </p:sp>
      <p:sp>
        <p:nvSpPr>
          <p:cNvPr id="19" name="Rectangle 18"/>
          <p:cNvSpPr/>
          <p:nvPr/>
        </p:nvSpPr>
        <p:spPr>
          <a:xfrm>
            <a:off x="3455375" y="3894992"/>
            <a:ext cx="3165237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Data</a:t>
            </a:r>
            <a:endParaRPr lang="en-US" sz="1400" dirty="0"/>
          </a:p>
        </p:txBody>
      </p:sp>
      <p:sp>
        <p:nvSpPr>
          <p:cNvPr id="22" name="Rectangle 21"/>
          <p:cNvSpPr/>
          <p:nvPr/>
        </p:nvSpPr>
        <p:spPr>
          <a:xfrm>
            <a:off x="6620612" y="3894992"/>
            <a:ext cx="685795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CRC Hi</a:t>
            </a:r>
            <a:endParaRPr lang="en-US" sz="1400" dirty="0"/>
          </a:p>
        </p:txBody>
      </p:sp>
      <p:sp>
        <p:nvSpPr>
          <p:cNvPr id="23" name="Rectangle 22"/>
          <p:cNvSpPr/>
          <p:nvPr/>
        </p:nvSpPr>
        <p:spPr>
          <a:xfrm>
            <a:off x="7306407" y="3894992"/>
            <a:ext cx="685795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CRC Lo</a:t>
            </a:r>
            <a:endParaRPr lang="en-US" sz="1400" dirty="0"/>
          </a:p>
        </p:txBody>
      </p:sp>
      <p:sp>
        <p:nvSpPr>
          <p:cNvPr id="24" name="Rectangle 23"/>
          <p:cNvSpPr/>
          <p:nvPr/>
        </p:nvSpPr>
        <p:spPr>
          <a:xfrm>
            <a:off x="589084" y="3411388"/>
            <a:ext cx="11274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Response</a:t>
            </a:r>
            <a:endParaRPr lang="en-US" dirty="0"/>
          </a:p>
        </p:txBody>
      </p:sp>
      <p:sp>
        <p:nvSpPr>
          <p:cNvPr id="34" name="Rectangle 33"/>
          <p:cNvSpPr/>
          <p:nvPr/>
        </p:nvSpPr>
        <p:spPr>
          <a:xfrm>
            <a:off x="589084" y="2426677"/>
            <a:ext cx="852854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>
                <a:solidFill>
                  <a:srgbClr val="292929"/>
                </a:solidFill>
                <a:latin typeface="source-serif-pro"/>
              </a:rPr>
              <a:t>11</a:t>
            </a:r>
            <a:endParaRPr lang="en-US" sz="1400" dirty="0"/>
          </a:p>
        </p:txBody>
      </p:sp>
      <p:sp>
        <p:nvSpPr>
          <p:cNvPr id="35" name="Rectangle 34"/>
          <p:cNvSpPr/>
          <p:nvPr/>
        </p:nvSpPr>
        <p:spPr>
          <a:xfrm>
            <a:off x="1441938" y="2426677"/>
            <a:ext cx="984738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>
                <a:solidFill>
                  <a:srgbClr val="292929"/>
                </a:solidFill>
                <a:latin typeface="source-serif-pro"/>
              </a:rPr>
              <a:t>01</a:t>
            </a:r>
            <a:endParaRPr lang="en-US" sz="1400" dirty="0"/>
          </a:p>
        </p:txBody>
      </p:sp>
      <p:sp>
        <p:nvSpPr>
          <p:cNvPr id="36" name="Rectangle 35"/>
          <p:cNvSpPr/>
          <p:nvPr/>
        </p:nvSpPr>
        <p:spPr>
          <a:xfrm>
            <a:off x="2426676" y="2426677"/>
            <a:ext cx="102869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>
                <a:solidFill>
                  <a:srgbClr val="292929"/>
                </a:solidFill>
                <a:latin typeface="source-serif-pro"/>
              </a:rPr>
              <a:t>00</a:t>
            </a:r>
            <a:endParaRPr lang="en-US" sz="1400" dirty="0"/>
          </a:p>
        </p:txBody>
      </p:sp>
      <p:sp>
        <p:nvSpPr>
          <p:cNvPr id="37" name="Rectangle 36"/>
          <p:cNvSpPr/>
          <p:nvPr/>
        </p:nvSpPr>
        <p:spPr>
          <a:xfrm>
            <a:off x="3455375" y="2426677"/>
            <a:ext cx="105507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>
                <a:solidFill>
                  <a:srgbClr val="292929"/>
                </a:solidFill>
                <a:latin typeface="source-serif-pro"/>
              </a:rPr>
              <a:t>13</a:t>
            </a:r>
            <a:endParaRPr lang="en-US" sz="1400" dirty="0"/>
          </a:p>
        </p:txBody>
      </p:sp>
      <p:sp>
        <p:nvSpPr>
          <p:cNvPr id="38" name="Rectangle 37"/>
          <p:cNvSpPr/>
          <p:nvPr/>
        </p:nvSpPr>
        <p:spPr>
          <a:xfrm>
            <a:off x="4510454" y="2426677"/>
            <a:ext cx="105507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>
                <a:solidFill>
                  <a:srgbClr val="292929"/>
                </a:solidFill>
                <a:latin typeface="source-serif-pro"/>
              </a:rPr>
              <a:t>00</a:t>
            </a:r>
            <a:endParaRPr lang="en-US" sz="1400" dirty="0"/>
          </a:p>
        </p:txBody>
      </p:sp>
      <p:sp>
        <p:nvSpPr>
          <p:cNvPr id="39" name="Rectangle 38"/>
          <p:cNvSpPr/>
          <p:nvPr/>
        </p:nvSpPr>
        <p:spPr>
          <a:xfrm>
            <a:off x="5565533" y="2426677"/>
            <a:ext cx="105507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>
                <a:solidFill>
                  <a:srgbClr val="292929"/>
                </a:solidFill>
                <a:latin typeface="source-serif-pro"/>
              </a:rPr>
              <a:t>25</a:t>
            </a:r>
            <a:endParaRPr lang="en-US" sz="1400" dirty="0"/>
          </a:p>
        </p:txBody>
      </p:sp>
      <p:sp>
        <p:nvSpPr>
          <p:cNvPr id="40" name="Rectangle 39"/>
          <p:cNvSpPr/>
          <p:nvPr/>
        </p:nvSpPr>
        <p:spPr>
          <a:xfrm>
            <a:off x="6620612" y="2426677"/>
            <a:ext cx="685795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>
                <a:solidFill>
                  <a:srgbClr val="292929"/>
                </a:solidFill>
                <a:latin typeface="source-serif-pro"/>
              </a:rPr>
              <a:t>0E</a:t>
            </a:r>
            <a:endParaRPr lang="en-US" sz="1400" dirty="0"/>
          </a:p>
        </p:txBody>
      </p:sp>
      <p:sp>
        <p:nvSpPr>
          <p:cNvPr id="41" name="Rectangle 40"/>
          <p:cNvSpPr/>
          <p:nvPr/>
        </p:nvSpPr>
        <p:spPr>
          <a:xfrm>
            <a:off x="7306407" y="2426677"/>
            <a:ext cx="685795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  84</a:t>
            </a:r>
            <a:endParaRPr lang="en-US" sz="1400" dirty="0"/>
          </a:p>
        </p:txBody>
      </p:sp>
      <p:sp>
        <p:nvSpPr>
          <p:cNvPr id="42" name="Rectangle 41"/>
          <p:cNvSpPr/>
          <p:nvPr/>
        </p:nvSpPr>
        <p:spPr>
          <a:xfrm>
            <a:off x="589084" y="4352192"/>
            <a:ext cx="852854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>
                <a:solidFill>
                  <a:srgbClr val="292929"/>
                </a:solidFill>
                <a:latin typeface="source-serif-pro"/>
              </a:rPr>
              <a:t>11</a:t>
            </a:r>
            <a:endParaRPr lang="en-US" sz="1400" dirty="0"/>
          </a:p>
        </p:txBody>
      </p:sp>
      <p:sp>
        <p:nvSpPr>
          <p:cNvPr id="43" name="Rectangle 42"/>
          <p:cNvSpPr/>
          <p:nvPr/>
        </p:nvSpPr>
        <p:spPr>
          <a:xfrm>
            <a:off x="1441938" y="4352192"/>
            <a:ext cx="984738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>
                <a:solidFill>
                  <a:srgbClr val="292929"/>
                </a:solidFill>
                <a:latin typeface="source-serif-pro"/>
              </a:rPr>
              <a:t>01</a:t>
            </a:r>
            <a:endParaRPr lang="en-US" sz="1400" dirty="0"/>
          </a:p>
        </p:txBody>
      </p:sp>
      <p:sp>
        <p:nvSpPr>
          <p:cNvPr id="44" name="Rectangle 43"/>
          <p:cNvSpPr/>
          <p:nvPr/>
        </p:nvSpPr>
        <p:spPr>
          <a:xfrm>
            <a:off x="2426676" y="4352192"/>
            <a:ext cx="102869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05</a:t>
            </a:r>
            <a:endParaRPr lang="en-US" sz="1400" dirty="0"/>
          </a:p>
        </p:txBody>
      </p:sp>
      <p:sp>
        <p:nvSpPr>
          <p:cNvPr id="45" name="Rectangle 44"/>
          <p:cNvSpPr/>
          <p:nvPr/>
        </p:nvSpPr>
        <p:spPr>
          <a:xfrm>
            <a:off x="3455375" y="4352192"/>
            <a:ext cx="3165237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 smtClean="0"/>
              <a:t>CD 6B B2 0E 1B</a:t>
            </a:r>
            <a:endParaRPr lang="en-US" sz="1400" dirty="0"/>
          </a:p>
        </p:txBody>
      </p:sp>
      <p:sp>
        <p:nvSpPr>
          <p:cNvPr id="48" name="Rectangle 47"/>
          <p:cNvSpPr/>
          <p:nvPr/>
        </p:nvSpPr>
        <p:spPr>
          <a:xfrm>
            <a:off x="6620612" y="4352192"/>
            <a:ext cx="685795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45</a:t>
            </a:r>
            <a:endParaRPr lang="en-US" sz="1400" dirty="0"/>
          </a:p>
        </p:txBody>
      </p:sp>
      <p:sp>
        <p:nvSpPr>
          <p:cNvPr id="49" name="Rectangle 48"/>
          <p:cNvSpPr/>
          <p:nvPr/>
        </p:nvSpPr>
        <p:spPr>
          <a:xfrm>
            <a:off x="7306407" y="4352192"/>
            <a:ext cx="685795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  E6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05936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9277" y="430823"/>
            <a:ext cx="83087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Bahnschrift SemiCondensed" panose="020B0502040204020203" pitchFamily="34" charset="0"/>
                <a:cs typeface="2  Roya" panose="00000400000000000000" pitchFamily="2" charset="-78"/>
              </a:rPr>
              <a:t>Function Code 02 (Read Discrete Inputs)</a:t>
            </a:r>
            <a:endParaRPr lang="en-US" sz="4000" b="1" dirty="0">
              <a:latin typeface="Bahnschrift SemiCondensed" panose="020B0502040204020203" pitchFamily="34" charset="0"/>
              <a:cs typeface="2  Roya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89084" y="1969477"/>
            <a:ext cx="852854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Slave Address</a:t>
            </a:r>
            <a:endParaRPr lang="en-US" sz="1400" dirty="0"/>
          </a:p>
        </p:txBody>
      </p:sp>
      <p:sp>
        <p:nvSpPr>
          <p:cNvPr id="6" name="Rectangle 5"/>
          <p:cNvSpPr/>
          <p:nvPr/>
        </p:nvSpPr>
        <p:spPr>
          <a:xfrm>
            <a:off x="1441938" y="1969477"/>
            <a:ext cx="984738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Function Code</a:t>
            </a:r>
            <a:endParaRPr lang="en-US" sz="1400" dirty="0"/>
          </a:p>
        </p:txBody>
      </p:sp>
      <p:sp>
        <p:nvSpPr>
          <p:cNvPr id="7" name="Rectangle 6"/>
          <p:cNvSpPr/>
          <p:nvPr/>
        </p:nvSpPr>
        <p:spPr>
          <a:xfrm>
            <a:off x="2426676" y="1969477"/>
            <a:ext cx="102869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Starting Address Hi</a:t>
            </a:r>
            <a:endParaRPr lang="en-US" sz="1400" dirty="0"/>
          </a:p>
        </p:txBody>
      </p:sp>
      <p:sp>
        <p:nvSpPr>
          <p:cNvPr id="8" name="Rectangle 7"/>
          <p:cNvSpPr/>
          <p:nvPr/>
        </p:nvSpPr>
        <p:spPr>
          <a:xfrm>
            <a:off x="3455375" y="1969477"/>
            <a:ext cx="105507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Starting Address Lo</a:t>
            </a:r>
            <a:endParaRPr lang="en-US" sz="1400" dirty="0"/>
          </a:p>
        </p:txBody>
      </p:sp>
      <p:sp>
        <p:nvSpPr>
          <p:cNvPr id="9" name="Rectangle 8"/>
          <p:cNvSpPr/>
          <p:nvPr/>
        </p:nvSpPr>
        <p:spPr>
          <a:xfrm>
            <a:off x="4510454" y="1969477"/>
            <a:ext cx="105507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No. of Points Hi</a:t>
            </a:r>
            <a:endParaRPr lang="en-US" sz="1400" dirty="0"/>
          </a:p>
        </p:txBody>
      </p:sp>
      <p:sp>
        <p:nvSpPr>
          <p:cNvPr id="10" name="Rectangle 9"/>
          <p:cNvSpPr/>
          <p:nvPr/>
        </p:nvSpPr>
        <p:spPr>
          <a:xfrm>
            <a:off x="5565533" y="1969477"/>
            <a:ext cx="105507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No. of Points Lo</a:t>
            </a:r>
            <a:endParaRPr lang="en-US" sz="1400" dirty="0"/>
          </a:p>
        </p:txBody>
      </p:sp>
      <p:sp>
        <p:nvSpPr>
          <p:cNvPr id="11" name="Rectangle 10"/>
          <p:cNvSpPr/>
          <p:nvPr/>
        </p:nvSpPr>
        <p:spPr>
          <a:xfrm>
            <a:off x="6620612" y="1969477"/>
            <a:ext cx="685795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CRC Hi</a:t>
            </a:r>
            <a:endParaRPr lang="en-US" sz="1400" dirty="0"/>
          </a:p>
        </p:txBody>
      </p:sp>
      <p:sp>
        <p:nvSpPr>
          <p:cNvPr id="12" name="Rectangle 11"/>
          <p:cNvSpPr/>
          <p:nvPr/>
        </p:nvSpPr>
        <p:spPr>
          <a:xfrm>
            <a:off x="7306407" y="1969477"/>
            <a:ext cx="685795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CRC Lo</a:t>
            </a:r>
            <a:endParaRPr lang="en-US" sz="1400" dirty="0"/>
          </a:p>
        </p:txBody>
      </p:sp>
      <p:sp>
        <p:nvSpPr>
          <p:cNvPr id="13" name="Rectangle 12"/>
          <p:cNvSpPr/>
          <p:nvPr/>
        </p:nvSpPr>
        <p:spPr>
          <a:xfrm>
            <a:off x="518823" y="1485873"/>
            <a:ext cx="7970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Query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589084" y="3894992"/>
            <a:ext cx="852854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Slave Address</a:t>
            </a:r>
            <a:endParaRPr lang="en-US" sz="1400" dirty="0"/>
          </a:p>
        </p:txBody>
      </p:sp>
      <p:sp>
        <p:nvSpPr>
          <p:cNvPr id="15" name="Rectangle 14"/>
          <p:cNvSpPr/>
          <p:nvPr/>
        </p:nvSpPr>
        <p:spPr>
          <a:xfrm>
            <a:off x="1441938" y="3894992"/>
            <a:ext cx="984738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Function Code</a:t>
            </a:r>
            <a:endParaRPr lang="en-US" sz="1400" dirty="0"/>
          </a:p>
        </p:txBody>
      </p:sp>
      <p:sp>
        <p:nvSpPr>
          <p:cNvPr id="16" name="Rectangle 15"/>
          <p:cNvSpPr/>
          <p:nvPr/>
        </p:nvSpPr>
        <p:spPr>
          <a:xfrm>
            <a:off x="2426676" y="3894992"/>
            <a:ext cx="102869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Byte Count</a:t>
            </a:r>
            <a:endParaRPr lang="en-US" sz="1400" dirty="0"/>
          </a:p>
        </p:txBody>
      </p:sp>
      <p:sp>
        <p:nvSpPr>
          <p:cNvPr id="17" name="Rectangle 16"/>
          <p:cNvSpPr/>
          <p:nvPr/>
        </p:nvSpPr>
        <p:spPr>
          <a:xfrm>
            <a:off x="3455375" y="3894992"/>
            <a:ext cx="3165237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Data</a:t>
            </a:r>
            <a:endParaRPr lang="en-US" sz="1400" dirty="0"/>
          </a:p>
        </p:txBody>
      </p:sp>
      <p:sp>
        <p:nvSpPr>
          <p:cNvPr id="18" name="Rectangle 17"/>
          <p:cNvSpPr/>
          <p:nvPr/>
        </p:nvSpPr>
        <p:spPr>
          <a:xfrm>
            <a:off x="6620612" y="3894992"/>
            <a:ext cx="685795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CRC Hi</a:t>
            </a:r>
            <a:endParaRPr lang="en-US" sz="1400" dirty="0"/>
          </a:p>
        </p:txBody>
      </p:sp>
      <p:sp>
        <p:nvSpPr>
          <p:cNvPr id="19" name="Rectangle 18"/>
          <p:cNvSpPr/>
          <p:nvPr/>
        </p:nvSpPr>
        <p:spPr>
          <a:xfrm>
            <a:off x="7306407" y="3894992"/>
            <a:ext cx="685795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CRC Lo</a:t>
            </a:r>
            <a:endParaRPr lang="en-US" sz="1400" dirty="0"/>
          </a:p>
        </p:txBody>
      </p:sp>
      <p:sp>
        <p:nvSpPr>
          <p:cNvPr id="20" name="Rectangle 19"/>
          <p:cNvSpPr/>
          <p:nvPr/>
        </p:nvSpPr>
        <p:spPr>
          <a:xfrm>
            <a:off x="589084" y="3411388"/>
            <a:ext cx="11274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Response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589084" y="2426677"/>
            <a:ext cx="852854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>
                <a:solidFill>
                  <a:srgbClr val="292929"/>
                </a:solidFill>
                <a:latin typeface="source-serif-pro"/>
              </a:rPr>
              <a:t>11</a:t>
            </a:r>
            <a:endParaRPr lang="en-US" sz="1400" dirty="0"/>
          </a:p>
        </p:txBody>
      </p:sp>
      <p:sp>
        <p:nvSpPr>
          <p:cNvPr id="22" name="Rectangle 21"/>
          <p:cNvSpPr/>
          <p:nvPr/>
        </p:nvSpPr>
        <p:spPr>
          <a:xfrm>
            <a:off x="1441938" y="2426677"/>
            <a:ext cx="984738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02</a:t>
            </a:r>
            <a:endParaRPr lang="en-US" sz="1400" dirty="0"/>
          </a:p>
        </p:txBody>
      </p:sp>
      <p:sp>
        <p:nvSpPr>
          <p:cNvPr id="23" name="Rectangle 22"/>
          <p:cNvSpPr/>
          <p:nvPr/>
        </p:nvSpPr>
        <p:spPr>
          <a:xfrm>
            <a:off x="2426676" y="2426677"/>
            <a:ext cx="102869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>
                <a:solidFill>
                  <a:srgbClr val="292929"/>
                </a:solidFill>
                <a:latin typeface="source-serif-pro"/>
              </a:rPr>
              <a:t>00</a:t>
            </a:r>
            <a:endParaRPr lang="en-US" sz="1400" dirty="0"/>
          </a:p>
        </p:txBody>
      </p:sp>
      <p:sp>
        <p:nvSpPr>
          <p:cNvPr id="24" name="Rectangle 23"/>
          <p:cNvSpPr/>
          <p:nvPr/>
        </p:nvSpPr>
        <p:spPr>
          <a:xfrm>
            <a:off x="3455375" y="2426677"/>
            <a:ext cx="105507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C4</a:t>
            </a:r>
            <a:endParaRPr lang="en-US" sz="1400" dirty="0"/>
          </a:p>
        </p:txBody>
      </p:sp>
      <p:sp>
        <p:nvSpPr>
          <p:cNvPr id="25" name="Rectangle 24"/>
          <p:cNvSpPr/>
          <p:nvPr/>
        </p:nvSpPr>
        <p:spPr>
          <a:xfrm>
            <a:off x="4510454" y="2426677"/>
            <a:ext cx="105507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>
                <a:solidFill>
                  <a:srgbClr val="292929"/>
                </a:solidFill>
                <a:latin typeface="source-serif-pro"/>
              </a:rPr>
              <a:t>00</a:t>
            </a:r>
            <a:endParaRPr lang="en-US" sz="1400" dirty="0"/>
          </a:p>
        </p:txBody>
      </p:sp>
      <p:sp>
        <p:nvSpPr>
          <p:cNvPr id="26" name="Rectangle 25"/>
          <p:cNvSpPr/>
          <p:nvPr/>
        </p:nvSpPr>
        <p:spPr>
          <a:xfrm>
            <a:off x="5565533" y="2426677"/>
            <a:ext cx="105507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16</a:t>
            </a:r>
            <a:endParaRPr lang="en-US" sz="1400" dirty="0"/>
          </a:p>
        </p:txBody>
      </p:sp>
      <p:sp>
        <p:nvSpPr>
          <p:cNvPr id="27" name="Rectangle 26"/>
          <p:cNvSpPr/>
          <p:nvPr/>
        </p:nvSpPr>
        <p:spPr>
          <a:xfrm>
            <a:off x="6620612" y="2426677"/>
            <a:ext cx="685795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BA</a:t>
            </a:r>
            <a:endParaRPr lang="en-US" sz="1400" dirty="0"/>
          </a:p>
        </p:txBody>
      </p:sp>
      <p:sp>
        <p:nvSpPr>
          <p:cNvPr id="28" name="Rectangle 27"/>
          <p:cNvSpPr/>
          <p:nvPr/>
        </p:nvSpPr>
        <p:spPr>
          <a:xfrm>
            <a:off x="7306407" y="2426677"/>
            <a:ext cx="685795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  A9</a:t>
            </a:r>
            <a:endParaRPr lang="en-US" sz="1400" dirty="0"/>
          </a:p>
        </p:txBody>
      </p:sp>
      <p:sp>
        <p:nvSpPr>
          <p:cNvPr id="29" name="Rectangle 28"/>
          <p:cNvSpPr/>
          <p:nvPr/>
        </p:nvSpPr>
        <p:spPr>
          <a:xfrm>
            <a:off x="589084" y="4352192"/>
            <a:ext cx="852854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>
                <a:solidFill>
                  <a:srgbClr val="292929"/>
                </a:solidFill>
                <a:latin typeface="source-serif-pro"/>
              </a:rPr>
              <a:t>11</a:t>
            </a:r>
            <a:endParaRPr lang="en-US" sz="1400" dirty="0"/>
          </a:p>
        </p:txBody>
      </p:sp>
      <p:sp>
        <p:nvSpPr>
          <p:cNvPr id="30" name="Rectangle 29"/>
          <p:cNvSpPr/>
          <p:nvPr/>
        </p:nvSpPr>
        <p:spPr>
          <a:xfrm>
            <a:off x="1441938" y="4352192"/>
            <a:ext cx="984738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02</a:t>
            </a:r>
            <a:endParaRPr lang="en-US" sz="1400" dirty="0"/>
          </a:p>
        </p:txBody>
      </p:sp>
      <p:sp>
        <p:nvSpPr>
          <p:cNvPr id="31" name="Rectangle 30"/>
          <p:cNvSpPr/>
          <p:nvPr/>
        </p:nvSpPr>
        <p:spPr>
          <a:xfrm>
            <a:off x="2426676" y="4352192"/>
            <a:ext cx="102869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03</a:t>
            </a:r>
            <a:endParaRPr lang="en-US" sz="1400" dirty="0"/>
          </a:p>
        </p:txBody>
      </p:sp>
      <p:sp>
        <p:nvSpPr>
          <p:cNvPr id="32" name="Rectangle 31"/>
          <p:cNvSpPr/>
          <p:nvPr/>
        </p:nvSpPr>
        <p:spPr>
          <a:xfrm>
            <a:off x="3455375" y="4352192"/>
            <a:ext cx="3165237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 smtClean="0"/>
              <a:t>AC </a:t>
            </a:r>
            <a:r>
              <a:rPr lang="en-US" i="1" dirty="0"/>
              <a:t>D</a:t>
            </a:r>
            <a:r>
              <a:rPr lang="en-US" i="1" dirty="0" smtClean="0"/>
              <a:t>B 35 </a:t>
            </a:r>
            <a:endParaRPr lang="en-US" sz="1400" dirty="0"/>
          </a:p>
        </p:txBody>
      </p:sp>
      <p:sp>
        <p:nvSpPr>
          <p:cNvPr id="33" name="Rectangle 32"/>
          <p:cNvSpPr/>
          <p:nvPr/>
        </p:nvSpPr>
        <p:spPr>
          <a:xfrm>
            <a:off x="6620612" y="4352192"/>
            <a:ext cx="685795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20</a:t>
            </a:r>
            <a:endParaRPr lang="en-US" sz="1400" dirty="0"/>
          </a:p>
        </p:txBody>
      </p:sp>
      <p:sp>
        <p:nvSpPr>
          <p:cNvPr id="34" name="Rectangle 33"/>
          <p:cNvSpPr/>
          <p:nvPr/>
        </p:nvSpPr>
        <p:spPr>
          <a:xfrm>
            <a:off x="7306407" y="4352192"/>
            <a:ext cx="685795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  18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218546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9277" y="430823"/>
            <a:ext cx="9064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Bahnschrift SemiCondensed" panose="020B0502040204020203" pitchFamily="34" charset="0"/>
                <a:cs typeface="2  Roya" panose="00000400000000000000" pitchFamily="2" charset="-78"/>
              </a:rPr>
              <a:t>Function Code 03 (Read Holding Registers)</a:t>
            </a:r>
            <a:endParaRPr lang="en-US" sz="4000" b="1" dirty="0">
              <a:latin typeface="Bahnschrift SemiCondensed" panose="020B0502040204020203" pitchFamily="34" charset="0"/>
              <a:cs typeface="2  Roya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89084" y="1969477"/>
            <a:ext cx="852854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Slave Address</a:t>
            </a:r>
            <a:endParaRPr lang="en-US" sz="1400" dirty="0"/>
          </a:p>
        </p:txBody>
      </p:sp>
      <p:sp>
        <p:nvSpPr>
          <p:cNvPr id="6" name="Rectangle 5"/>
          <p:cNvSpPr/>
          <p:nvPr/>
        </p:nvSpPr>
        <p:spPr>
          <a:xfrm>
            <a:off x="1441938" y="1969477"/>
            <a:ext cx="984738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Function Code</a:t>
            </a:r>
            <a:endParaRPr lang="en-US" sz="1400" dirty="0"/>
          </a:p>
        </p:txBody>
      </p:sp>
      <p:sp>
        <p:nvSpPr>
          <p:cNvPr id="7" name="Rectangle 6"/>
          <p:cNvSpPr/>
          <p:nvPr/>
        </p:nvSpPr>
        <p:spPr>
          <a:xfrm>
            <a:off x="2426676" y="1969477"/>
            <a:ext cx="102869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Starting Address Hi</a:t>
            </a:r>
            <a:endParaRPr lang="en-US" sz="1400" dirty="0"/>
          </a:p>
        </p:txBody>
      </p:sp>
      <p:sp>
        <p:nvSpPr>
          <p:cNvPr id="8" name="Rectangle 7"/>
          <p:cNvSpPr/>
          <p:nvPr/>
        </p:nvSpPr>
        <p:spPr>
          <a:xfrm>
            <a:off x="3455375" y="1969477"/>
            <a:ext cx="105507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Starting Address Lo</a:t>
            </a:r>
            <a:endParaRPr lang="en-US" sz="1400" dirty="0"/>
          </a:p>
        </p:txBody>
      </p:sp>
      <p:sp>
        <p:nvSpPr>
          <p:cNvPr id="9" name="Rectangle 8"/>
          <p:cNvSpPr/>
          <p:nvPr/>
        </p:nvSpPr>
        <p:spPr>
          <a:xfrm>
            <a:off x="4510454" y="1969477"/>
            <a:ext cx="105507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No. of Points Hi</a:t>
            </a:r>
            <a:endParaRPr lang="en-US" sz="1400" dirty="0"/>
          </a:p>
        </p:txBody>
      </p:sp>
      <p:sp>
        <p:nvSpPr>
          <p:cNvPr id="10" name="Rectangle 9"/>
          <p:cNvSpPr/>
          <p:nvPr/>
        </p:nvSpPr>
        <p:spPr>
          <a:xfrm>
            <a:off x="5565533" y="1969477"/>
            <a:ext cx="105507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No. of Points Lo</a:t>
            </a:r>
            <a:endParaRPr lang="en-US" sz="1400" dirty="0"/>
          </a:p>
        </p:txBody>
      </p:sp>
      <p:sp>
        <p:nvSpPr>
          <p:cNvPr id="11" name="Rectangle 10"/>
          <p:cNvSpPr/>
          <p:nvPr/>
        </p:nvSpPr>
        <p:spPr>
          <a:xfrm>
            <a:off x="6620612" y="1969477"/>
            <a:ext cx="685795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CRC Hi</a:t>
            </a:r>
            <a:endParaRPr lang="en-US" sz="1400" dirty="0"/>
          </a:p>
        </p:txBody>
      </p:sp>
      <p:sp>
        <p:nvSpPr>
          <p:cNvPr id="12" name="Rectangle 11"/>
          <p:cNvSpPr/>
          <p:nvPr/>
        </p:nvSpPr>
        <p:spPr>
          <a:xfrm>
            <a:off x="7306407" y="1969477"/>
            <a:ext cx="685795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CRC Lo</a:t>
            </a:r>
            <a:endParaRPr lang="en-US" sz="1400" dirty="0"/>
          </a:p>
        </p:txBody>
      </p:sp>
      <p:sp>
        <p:nvSpPr>
          <p:cNvPr id="13" name="Rectangle 12"/>
          <p:cNvSpPr/>
          <p:nvPr/>
        </p:nvSpPr>
        <p:spPr>
          <a:xfrm>
            <a:off x="518823" y="1485873"/>
            <a:ext cx="7970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Query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589084" y="3894992"/>
            <a:ext cx="852854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Slave Address</a:t>
            </a:r>
            <a:endParaRPr lang="en-US" sz="1400" dirty="0"/>
          </a:p>
        </p:txBody>
      </p:sp>
      <p:sp>
        <p:nvSpPr>
          <p:cNvPr id="15" name="Rectangle 14"/>
          <p:cNvSpPr/>
          <p:nvPr/>
        </p:nvSpPr>
        <p:spPr>
          <a:xfrm>
            <a:off x="1441938" y="3894992"/>
            <a:ext cx="984738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Function Code</a:t>
            </a:r>
            <a:endParaRPr lang="en-US" sz="1400" dirty="0"/>
          </a:p>
        </p:txBody>
      </p:sp>
      <p:sp>
        <p:nvSpPr>
          <p:cNvPr id="16" name="Rectangle 15"/>
          <p:cNvSpPr/>
          <p:nvPr/>
        </p:nvSpPr>
        <p:spPr>
          <a:xfrm>
            <a:off x="2426676" y="3894992"/>
            <a:ext cx="102869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Byte Count</a:t>
            </a:r>
            <a:endParaRPr lang="en-US" sz="1400" dirty="0"/>
          </a:p>
        </p:txBody>
      </p:sp>
      <p:sp>
        <p:nvSpPr>
          <p:cNvPr id="17" name="Rectangle 16"/>
          <p:cNvSpPr/>
          <p:nvPr/>
        </p:nvSpPr>
        <p:spPr>
          <a:xfrm>
            <a:off x="3455375" y="3894992"/>
            <a:ext cx="3165237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Data</a:t>
            </a:r>
            <a:endParaRPr lang="en-US" sz="1400" dirty="0"/>
          </a:p>
        </p:txBody>
      </p:sp>
      <p:sp>
        <p:nvSpPr>
          <p:cNvPr id="18" name="Rectangle 17"/>
          <p:cNvSpPr/>
          <p:nvPr/>
        </p:nvSpPr>
        <p:spPr>
          <a:xfrm>
            <a:off x="6620612" y="3894992"/>
            <a:ext cx="685795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CRC Hi</a:t>
            </a:r>
            <a:endParaRPr lang="en-US" sz="1400" dirty="0"/>
          </a:p>
        </p:txBody>
      </p:sp>
      <p:sp>
        <p:nvSpPr>
          <p:cNvPr id="19" name="Rectangle 18"/>
          <p:cNvSpPr/>
          <p:nvPr/>
        </p:nvSpPr>
        <p:spPr>
          <a:xfrm>
            <a:off x="7306407" y="3894992"/>
            <a:ext cx="685795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CRC Lo</a:t>
            </a:r>
            <a:endParaRPr lang="en-US" sz="1400" dirty="0"/>
          </a:p>
        </p:txBody>
      </p:sp>
      <p:sp>
        <p:nvSpPr>
          <p:cNvPr id="20" name="Rectangle 19"/>
          <p:cNvSpPr/>
          <p:nvPr/>
        </p:nvSpPr>
        <p:spPr>
          <a:xfrm>
            <a:off x="589084" y="3411388"/>
            <a:ext cx="11274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Response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589084" y="2426677"/>
            <a:ext cx="852854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>
                <a:solidFill>
                  <a:srgbClr val="292929"/>
                </a:solidFill>
                <a:latin typeface="source-serif-pro"/>
              </a:rPr>
              <a:t>11</a:t>
            </a:r>
            <a:endParaRPr lang="en-US" sz="1400" dirty="0"/>
          </a:p>
        </p:txBody>
      </p:sp>
      <p:sp>
        <p:nvSpPr>
          <p:cNvPr id="22" name="Rectangle 21"/>
          <p:cNvSpPr/>
          <p:nvPr/>
        </p:nvSpPr>
        <p:spPr>
          <a:xfrm>
            <a:off x="1441938" y="2426677"/>
            <a:ext cx="984738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03</a:t>
            </a:r>
            <a:endParaRPr lang="en-US" sz="1400" dirty="0"/>
          </a:p>
        </p:txBody>
      </p:sp>
      <p:sp>
        <p:nvSpPr>
          <p:cNvPr id="23" name="Rectangle 22"/>
          <p:cNvSpPr/>
          <p:nvPr/>
        </p:nvSpPr>
        <p:spPr>
          <a:xfrm>
            <a:off x="2426676" y="2426677"/>
            <a:ext cx="102869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>
                <a:solidFill>
                  <a:srgbClr val="292929"/>
                </a:solidFill>
                <a:latin typeface="source-serif-pro"/>
              </a:rPr>
              <a:t>00</a:t>
            </a:r>
            <a:endParaRPr lang="en-US" sz="1400" dirty="0"/>
          </a:p>
        </p:txBody>
      </p:sp>
      <p:sp>
        <p:nvSpPr>
          <p:cNvPr id="24" name="Rectangle 23"/>
          <p:cNvSpPr/>
          <p:nvPr/>
        </p:nvSpPr>
        <p:spPr>
          <a:xfrm>
            <a:off x="3455375" y="2426677"/>
            <a:ext cx="105507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6B</a:t>
            </a:r>
            <a:endParaRPr lang="en-US" sz="1400" dirty="0"/>
          </a:p>
        </p:txBody>
      </p:sp>
      <p:sp>
        <p:nvSpPr>
          <p:cNvPr id="25" name="Rectangle 24"/>
          <p:cNvSpPr/>
          <p:nvPr/>
        </p:nvSpPr>
        <p:spPr>
          <a:xfrm>
            <a:off x="4510454" y="2426677"/>
            <a:ext cx="105507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>
                <a:solidFill>
                  <a:srgbClr val="292929"/>
                </a:solidFill>
                <a:latin typeface="source-serif-pro"/>
              </a:rPr>
              <a:t>00</a:t>
            </a:r>
            <a:endParaRPr lang="en-US" sz="1400" dirty="0"/>
          </a:p>
        </p:txBody>
      </p:sp>
      <p:sp>
        <p:nvSpPr>
          <p:cNvPr id="26" name="Rectangle 25"/>
          <p:cNvSpPr/>
          <p:nvPr/>
        </p:nvSpPr>
        <p:spPr>
          <a:xfrm>
            <a:off x="5565533" y="2426677"/>
            <a:ext cx="105507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03</a:t>
            </a:r>
            <a:endParaRPr lang="en-US" sz="1400" dirty="0"/>
          </a:p>
        </p:txBody>
      </p:sp>
      <p:sp>
        <p:nvSpPr>
          <p:cNvPr id="27" name="Rectangle 26"/>
          <p:cNvSpPr/>
          <p:nvPr/>
        </p:nvSpPr>
        <p:spPr>
          <a:xfrm>
            <a:off x="6620612" y="2426677"/>
            <a:ext cx="685795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76</a:t>
            </a:r>
            <a:endParaRPr lang="en-US" sz="1400" dirty="0"/>
          </a:p>
        </p:txBody>
      </p:sp>
      <p:sp>
        <p:nvSpPr>
          <p:cNvPr id="28" name="Rectangle 27"/>
          <p:cNvSpPr/>
          <p:nvPr/>
        </p:nvSpPr>
        <p:spPr>
          <a:xfrm>
            <a:off x="7306407" y="2426677"/>
            <a:ext cx="685795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  87</a:t>
            </a:r>
            <a:endParaRPr lang="en-US" sz="1400" dirty="0"/>
          </a:p>
        </p:txBody>
      </p:sp>
      <p:sp>
        <p:nvSpPr>
          <p:cNvPr id="29" name="Rectangle 28"/>
          <p:cNvSpPr/>
          <p:nvPr/>
        </p:nvSpPr>
        <p:spPr>
          <a:xfrm>
            <a:off x="589084" y="4352192"/>
            <a:ext cx="852854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>
                <a:solidFill>
                  <a:srgbClr val="292929"/>
                </a:solidFill>
                <a:latin typeface="source-serif-pro"/>
              </a:rPr>
              <a:t>11</a:t>
            </a:r>
            <a:endParaRPr lang="en-US" sz="1400" dirty="0"/>
          </a:p>
        </p:txBody>
      </p:sp>
      <p:sp>
        <p:nvSpPr>
          <p:cNvPr id="30" name="Rectangle 29"/>
          <p:cNvSpPr/>
          <p:nvPr/>
        </p:nvSpPr>
        <p:spPr>
          <a:xfrm>
            <a:off x="1441938" y="4352192"/>
            <a:ext cx="984738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03</a:t>
            </a:r>
            <a:endParaRPr lang="en-US" sz="1400" dirty="0"/>
          </a:p>
        </p:txBody>
      </p:sp>
      <p:sp>
        <p:nvSpPr>
          <p:cNvPr id="31" name="Rectangle 30"/>
          <p:cNvSpPr/>
          <p:nvPr/>
        </p:nvSpPr>
        <p:spPr>
          <a:xfrm>
            <a:off x="2426676" y="4352192"/>
            <a:ext cx="102869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06</a:t>
            </a:r>
            <a:endParaRPr lang="en-US" sz="1400" dirty="0"/>
          </a:p>
        </p:txBody>
      </p:sp>
      <p:sp>
        <p:nvSpPr>
          <p:cNvPr id="32" name="Rectangle 31"/>
          <p:cNvSpPr/>
          <p:nvPr/>
        </p:nvSpPr>
        <p:spPr>
          <a:xfrm>
            <a:off x="3455375" y="4352192"/>
            <a:ext cx="3165237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 smtClean="0"/>
              <a:t>AE41 5652 4340 </a:t>
            </a:r>
            <a:endParaRPr lang="en-US" sz="1400" dirty="0"/>
          </a:p>
        </p:txBody>
      </p:sp>
      <p:sp>
        <p:nvSpPr>
          <p:cNvPr id="33" name="Rectangle 32"/>
          <p:cNvSpPr/>
          <p:nvPr/>
        </p:nvSpPr>
        <p:spPr>
          <a:xfrm>
            <a:off x="6620612" y="4352192"/>
            <a:ext cx="685795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49</a:t>
            </a:r>
            <a:endParaRPr lang="en-US" sz="1400" dirty="0"/>
          </a:p>
        </p:txBody>
      </p:sp>
      <p:sp>
        <p:nvSpPr>
          <p:cNvPr id="34" name="Rectangle 33"/>
          <p:cNvSpPr/>
          <p:nvPr/>
        </p:nvSpPr>
        <p:spPr>
          <a:xfrm>
            <a:off x="7306407" y="4352192"/>
            <a:ext cx="685795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i="1" dirty="0" smtClean="0">
                <a:solidFill>
                  <a:srgbClr val="292929"/>
                </a:solidFill>
                <a:latin typeface="source-serif-pro"/>
              </a:rPr>
              <a:t>  AD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018199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627</TotalTime>
  <Words>500</Words>
  <Application>Microsoft Office PowerPoint</Application>
  <PresentationFormat>Widescreen</PresentationFormat>
  <Paragraphs>213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2  Roya</vt:lpstr>
      <vt:lpstr>-apple-system</vt:lpstr>
      <vt:lpstr>Arial</vt:lpstr>
      <vt:lpstr>Bahnschrift SemiCondensed</vt:lpstr>
      <vt:lpstr>source-serif-pro</vt:lpstr>
      <vt:lpstr>Trebuchet MS</vt:lpstr>
      <vt:lpstr>Wingdings 3</vt:lpstr>
      <vt:lpstr>Facet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Hossein Zivarian</dc:creator>
  <cp:lastModifiedBy>Hossien</cp:lastModifiedBy>
  <cp:revision>35</cp:revision>
  <dcterms:created xsi:type="dcterms:W3CDTF">2023-02-21T15:28:22Z</dcterms:created>
  <dcterms:modified xsi:type="dcterms:W3CDTF">2023-06-16T08:38:48Z</dcterms:modified>
</cp:coreProperties>
</file>